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notesSlides/notesSlide55.xml" ContentType="application/vnd.openxmlformats-officedocument.presentationml.notesSlide+xml"/>
  <Override PartName="/ppt/notesSlides/notesSlide64.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ppt/notesSlides/notesSlide6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50" r:id="rId1"/>
  </p:sldMasterIdLst>
  <p:notesMasterIdLst>
    <p:notesMasterId r:id="rId67"/>
  </p:notesMasterIdLst>
  <p:sldIdLst>
    <p:sldId id="256" r:id="rId2"/>
    <p:sldId id="535" r:id="rId3"/>
    <p:sldId id="536" r:id="rId4"/>
    <p:sldId id="537" r:id="rId5"/>
    <p:sldId id="538" r:id="rId6"/>
    <p:sldId id="539" r:id="rId7"/>
    <p:sldId id="540" r:id="rId8"/>
    <p:sldId id="541" r:id="rId9"/>
    <p:sldId id="542" r:id="rId10"/>
    <p:sldId id="543" r:id="rId11"/>
    <p:sldId id="544" r:id="rId12"/>
    <p:sldId id="545" r:id="rId13"/>
    <p:sldId id="546" r:id="rId14"/>
    <p:sldId id="547" r:id="rId15"/>
    <p:sldId id="548" r:id="rId16"/>
    <p:sldId id="549" r:id="rId17"/>
    <p:sldId id="550" r:id="rId18"/>
    <p:sldId id="551" r:id="rId19"/>
    <p:sldId id="552" r:id="rId20"/>
    <p:sldId id="553" r:id="rId21"/>
    <p:sldId id="554" r:id="rId22"/>
    <p:sldId id="555" r:id="rId23"/>
    <p:sldId id="556" r:id="rId24"/>
    <p:sldId id="557" r:id="rId25"/>
    <p:sldId id="558" r:id="rId26"/>
    <p:sldId id="559" r:id="rId27"/>
    <p:sldId id="560" r:id="rId28"/>
    <p:sldId id="561" r:id="rId29"/>
    <p:sldId id="562" r:id="rId30"/>
    <p:sldId id="563" r:id="rId31"/>
    <p:sldId id="564" r:id="rId32"/>
    <p:sldId id="565" r:id="rId33"/>
    <p:sldId id="566" r:id="rId34"/>
    <p:sldId id="567" r:id="rId35"/>
    <p:sldId id="568" r:id="rId36"/>
    <p:sldId id="569" r:id="rId37"/>
    <p:sldId id="570" r:id="rId38"/>
    <p:sldId id="571" r:id="rId39"/>
    <p:sldId id="572" r:id="rId40"/>
    <p:sldId id="573" r:id="rId41"/>
    <p:sldId id="574" r:id="rId42"/>
    <p:sldId id="575" r:id="rId43"/>
    <p:sldId id="576" r:id="rId44"/>
    <p:sldId id="577" r:id="rId45"/>
    <p:sldId id="578" r:id="rId46"/>
    <p:sldId id="579" r:id="rId47"/>
    <p:sldId id="580" r:id="rId48"/>
    <p:sldId id="581" r:id="rId49"/>
    <p:sldId id="582" r:id="rId50"/>
    <p:sldId id="583" r:id="rId51"/>
    <p:sldId id="584" r:id="rId52"/>
    <p:sldId id="585" r:id="rId53"/>
    <p:sldId id="586" r:id="rId54"/>
    <p:sldId id="587" r:id="rId55"/>
    <p:sldId id="588" r:id="rId56"/>
    <p:sldId id="589" r:id="rId57"/>
    <p:sldId id="590" r:id="rId58"/>
    <p:sldId id="591" r:id="rId59"/>
    <p:sldId id="592" r:id="rId60"/>
    <p:sldId id="593" r:id="rId61"/>
    <p:sldId id="594" r:id="rId62"/>
    <p:sldId id="595" r:id="rId63"/>
    <p:sldId id="596" r:id="rId64"/>
    <p:sldId id="597" r:id="rId65"/>
    <p:sldId id="613" r:id="rId66"/>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1pPr>
    <a:lvl2pPr marL="4572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a:srgbClr val="0000CC"/>
    <a:srgbClr val="0000FF"/>
    <a:srgbClr val="DECDC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768" autoAdjust="0"/>
    <p:restoredTop sz="90603" autoAdjust="0"/>
  </p:normalViewPr>
  <p:slideViewPr>
    <p:cSldViewPr>
      <p:cViewPr>
        <p:scale>
          <a:sx n="60" d="100"/>
          <a:sy n="60" d="100"/>
        </p:scale>
        <p:origin x="-1194" y="-852"/>
      </p:cViewPr>
      <p:guideLst>
        <p:guide orient="horz" pos="1008"/>
        <p:guide pos="288"/>
        <p:guide pos="5424"/>
        <p:guide pos="300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103" d="100"/>
          <a:sy n="103" d="100"/>
        </p:scale>
        <p:origin x="-2576" y="-9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mn-ea"/>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mn-ea"/>
                <a:cs typeface="+mn-cs"/>
              </a:defRPr>
            </a:lvl1pPr>
          </a:lstStyle>
          <a:p>
            <a:pPr>
              <a:defRPr/>
            </a:pPr>
            <a:fld id="{55E7B7C3-1AA1-4051-9F57-4061A42424A6}" type="datetimeFigureOut">
              <a:rPr lang="en-US"/>
              <a:pPr>
                <a:defRPr/>
              </a:pPr>
              <a:t>9/1/2011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mn-ea"/>
                <a:cs typeface="+mn-cs"/>
              </a:defRPr>
            </a:lvl1pPr>
          </a:lstStyle>
          <a:p>
            <a:pPr>
              <a:defRPr/>
            </a:pPr>
            <a:fld id="{CA67E0AA-BC9B-4C49-8615-2B612821B26B}" type="slidenum">
              <a:rPr lang="en-US"/>
              <a:pPr>
                <a:defRPr/>
              </a:pPr>
              <a:t>‹#›</a:t>
            </a:fld>
            <a:endParaRPr lang="en-US" dirty="0"/>
          </a:p>
        </p:txBody>
      </p:sp>
    </p:spTree>
    <p:extLst>
      <p:ext uri="{BB962C8B-B14F-4D97-AF65-F5344CB8AC3E}">
        <p14:creationId xmlns:p14="http://schemas.microsoft.com/office/powerpoint/2010/main" xmlns="" val="328847050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noFill/>
          <a:ln>
            <a:solidFill>
              <a:srgbClr val="000000"/>
            </a:solidFill>
            <a:miter lim="800000"/>
            <a:headEnd/>
            <a:tailEnd/>
          </a:ln>
        </p:spPr>
      </p:sp>
      <p:sp>
        <p:nvSpPr>
          <p:cNvPr id="16386" name="Notes Placeholder 2"/>
          <p:cNvSpPr>
            <a:spLocks noGrp="1"/>
          </p:cNvSpPr>
          <p:nvPr>
            <p:ph type="body" idx="1"/>
          </p:nvPr>
        </p:nvSpPr>
        <p:spPr bwMode="auto">
          <a:noFill/>
        </p:spPr>
        <p:txBody>
          <a:bodyPr/>
          <a:lstStyle/>
          <a:p>
            <a:pPr eaLnBrk="1" hangingPunct="1">
              <a:spcBef>
                <a:spcPct val="0"/>
              </a:spcBef>
            </a:pPr>
            <a:endParaRPr lang="en-US" dirty="0" smtClean="0"/>
          </a:p>
        </p:txBody>
      </p:sp>
      <p:sp>
        <p:nvSpPr>
          <p:cNvPr id="163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CDF79BC-A29A-4233-94BE-DB8C16CA875F}" type="slidenum">
              <a:rPr lang="en-US" smtClean="0">
                <a:ea typeface="ＭＳ Ｐゴシック" charset="-128"/>
                <a:cs typeface="ＭＳ Ｐゴシック" charset="-128"/>
              </a:rPr>
              <a:pPr/>
              <a:t>1</a:t>
            </a:fld>
            <a:endParaRPr lang="en-US" dirty="0" smtClean="0">
              <a:ea typeface="ＭＳ Ｐゴシック" charset="-128"/>
              <a:cs typeface="ＭＳ Ｐゴシック"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10</a:t>
            </a:fld>
            <a:endParaRPr lang="en-US" dirty="0" smtClean="0">
              <a:ea typeface="ＭＳ Ｐゴシック" charset="-128"/>
              <a:cs typeface="ＭＳ Ｐゴシック"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11</a:t>
            </a:fld>
            <a:endParaRPr lang="en-US" dirty="0" smtClean="0">
              <a:ea typeface="ＭＳ Ｐゴシック" charset="-128"/>
              <a:cs typeface="ＭＳ Ｐゴシック"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12</a:t>
            </a:fld>
            <a:endParaRPr lang="en-US" dirty="0" smtClean="0">
              <a:ea typeface="ＭＳ Ｐゴシック" charset="-128"/>
              <a:cs typeface="ＭＳ Ｐゴシック"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Another Way: </a:t>
            </a:r>
            <a:r>
              <a:rPr lang="en-US" sz="1200" dirty="0" smtClean="0"/>
              <a:t>You also can use a shortcut to change the chart’s type. Right-click almost anywhere in the chart and then click Change Chart Type on the shortcut menu.</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13</a:t>
            </a:fld>
            <a:endParaRPr lang="en-US" dirty="0" smtClean="0">
              <a:ea typeface="ＭＳ Ｐゴシック" charset="-128"/>
              <a:cs typeface="ＭＳ Ｐゴシック"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14</a:t>
            </a:fld>
            <a:endParaRPr lang="en-US" dirty="0" smtClean="0">
              <a:ea typeface="ＭＳ Ｐゴシック" charset="-128"/>
              <a:cs typeface="ＭＳ Ｐゴシック"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dirty="0" smtClean="0"/>
              <a:t>Troubleshooting: </a:t>
            </a:r>
            <a:r>
              <a:rPr lang="en-US" sz="1200" dirty="0" smtClean="0"/>
              <a:t>Changing from a 2-D chart type to a 3-D type can yield unexpected results. For some chart types, PowerPoint may display the new chart type in a rotated perspective view that you might not like. It is best to decide when you create the original chart whether you want it to use 2- or 3-D, and then stick with those dimensions when making any change to the chart type.</a:t>
            </a:r>
          </a:p>
          <a:p>
            <a:endParaRPr lang="en-US" sz="1200" dirty="0" smtClean="0"/>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15</a:t>
            </a:fld>
            <a:endParaRPr lang="en-US" dirty="0" smtClean="0">
              <a:ea typeface="ＭＳ Ｐゴシック" charset="-128"/>
              <a:cs typeface="ＭＳ Ｐゴシック"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16</a:t>
            </a:fld>
            <a:endParaRPr lang="en-US" dirty="0" smtClean="0">
              <a:ea typeface="ＭＳ Ｐゴシック" charset="-128"/>
              <a:cs typeface="ＭＳ Ｐゴシック"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The thumbnails in the Chart Layout gallery show in miniature the new layout and elements of the chart.</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17</a:t>
            </a:fld>
            <a:endParaRPr lang="en-US" dirty="0" smtClean="0">
              <a:ea typeface="ＭＳ Ｐゴシック" charset="-128"/>
              <a:cs typeface="ＭＳ Ｐゴシック"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18</a:t>
            </a:fld>
            <a:endParaRPr lang="en-US" dirty="0" smtClean="0">
              <a:ea typeface="ＭＳ Ｐゴシック" charset="-128"/>
              <a:cs typeface="ＭＳ Ｐゴシック"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19</a:t>
            </a:fld>
            <a:endParaRPr lang="en-US" dirty="0" smtClean="0">
              <a:ea typeface="ＭＳ Ｐゴシック" charset="-128"/>
              <a:cs typeface="ＭＳ Ｐゴシック"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a:t>
            </a:fld>
            <a:endParaRPr lang="en-US" dirty="0" smtClean="0">
              <a:ea typeface="ＭＳ Ｐゴシック" charset="-128"/>
              <a:cs typeface="ＭＳ Ｐゴシック"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20</a:t>
            </a:fld>
            <a:endParaRPr lang="en-US" dirty="0" smtClean="0">
              <a:ea typeface="ＭＳ Ｐゴシック" charset="-128"/>
              <a:cs typeface="ＭＳ Ｐゴシック"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21</a:t>
            </a:fld>
            <a:endParaRPr lang="en-US" dirty="0" smtClean="0">
              <a:ea typeface="ＭＳ Ｐゴシック" charset="-128"/>
              <a:cs typeface="ＭＳ Ｐゴシック"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22</a:t>
            </a:fld>
            <a:endParaRPr lang="en-US" dirty="0" smtClean="0">
              <a:ea typeface="ＭＳ Ｐゴシック" charset="-128"/>
              <a:cs typeface="ＭＳ Ｐゴシック"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23</a:t>
            </a:fld>
            <a:endParaRPr lang="en-US" dirty="0" smtClean="0">
              <a:ea typeface="ＭＳ Ｐゴシック" charset="-128"/>
              <a:cs typeface="ＭＳ Ｐゴシック" charset="-128"/>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24</a:t>
            </a:fld>
            <a:endParaRPr lang="en-US" dirty="0" smtClean="0">
              <a:ea typeface="ＭＳ Ｐゴシック" charset="-128"/>
              <a:cs typeface="ＭＳ Ｐゴシック" charset="-128"/>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25</a:t>
            </a:fld>
            <a:endParaRPr lang="en-US" dirty="0" smtClean="0">
              <a:ea typeface="ＭＳ Ｐゴシック" charset="-128"/>
              <a:cs typeface="ＭＳ Ｐゴシック" charset="-128"/>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26</a:t>
            </a:fld>
            <a:endParaRPr lang="en-US" dirty="0" smtClean="0">
              <a:ea typeface="ＭＳ Ｐゴシック" charset="-128"/>
              <a:cs typeface="ＭＳ Ｐゴシック" charset="-128"/>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27</a:t>
            </a:fld>
            <a:endParaRPr lang="en-US" dirty="0" smtClean="0">
              <a:ea typeface="ＭＳ Ｐゴシック" charset="-128"/>
              <a:cs typeface="ＭＳ Ｐゴシック" charset="-128"/>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28</a:t>
            </a:fld>
            <a:endParaRPr lang="en-US" dirty="0" smtClean="0">
              <a:ea typeface="ＭＳ Ｐゴシック" charset="-128"/>
              <a:cs typeface="ＭＳ Ｐゴシック" charset="-128"/>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Troubleshooting: </a:t>
            </a:r>
            <a:r>
              <a:rPr lang="en-US" sz="1200" dirty="0" smtClean="0"/>
              <a:t>If only one bar is selected, click away from the chart to cancel the selection, and then click a red bar again to retry.</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29</a:t>
            </a:fld>
            <a:endParaRPr lang="en-US" dirty="0" smtClean="0">
              <a:ea typeface="ＭＳ Ｐゴシック" charset="-128"/>
              <a:cs typeface="ＭＳ Ｐゴシック"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a:t>
            </a:fld>
            <a:endParaRPr lang="en-US" dirty="0" smtClean="0">
              <a:ea typeface="ＭＳ Ｐゴシック" charset="-128"/>
              <a:cs typeface="ＭＳ Ｐゴシック" charset="-128"/>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30</a:t>
            </a:fld>
            <a:endParaRPr lang="en-US" dirty="0" smtClean="0">
              <a:ea typeface="ＭＳ Ｐゴシック" charset="-128"/>
              <a:cs typeface="ＭＳ Ｐゴシック" charset="-128"/>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31</a:t>
            </a:fld>
            <a:endParaRPr lang="en-US" dirty="0" smtClean="0">
              <a:ea typeface="ＭＳ Ｐゴシック" charset="-128"/>
              <a:cs typeface="ＭＳ Ｐゴシック" charset="-128"/>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32</a:t>
            </a:fld>
            <a:endParaRPr lang="en-US" dirty="0" smtClean="0">
              <a:ea typeface="ＭＳ Ｐゴシック" charset="-128"/>
              <a:cs typeface="ＭＳ Ｐゴシック" charset="-128"/>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33</a:t>
            </a:fld>
            <a:endParaRPr lang="en-US" dirty="0" smtClean="0">
              <a:ea typeface="ＭＳ Ｐゴシック" charset="-128"/>
              <a:cs typeface="ＭＳ Ｐゴシック" charset="-128"/>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34</a:t>
            </a:fld>
            <a:endParaRPr lang="en-US" dirty="0" smtClean="0">
              <a:ea typeface="ＭＳ Ｐゴシック" charset="-128"/>
              <a:cs typeface="ＭＳ Ｐゴシック" charset="-128"/>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35</a:t>
            </a:fld>
            <a:endParaRPr lang="en-US" dirty="0" smtClean="0">
              <a:ea typeface="ＭＳ Ｐゴシック" charset="-128"/>
              <a:cs typeface="ＭＳ Ｐゴシック" charset="-128"/>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36</a:t>
            </a:fld>
            <a:endParaRPr lang="en-US" dirty="0" smtClean="0">
              <a:ea typeface="ＭＳ Ｐゴシック" charset="-128"/>
              <a:cs typeface="ＭＳ Ｐゴシック" charset="-128"/>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37</a:t>
            </a:fld>
            <a:endParaRPr lang="en-US" dirty="0" smtClean="0">
              <a:ea typeface="ＭＳ Ｐゴシック" charset="-128"/>
              <a:cs typeface="ＭＳ Ｐゴシック" charset="-128"/>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38</a:t>
            </a:fld>
            <a:endParaRPr lang="en-US" dirty="0" smtClean="0">
              <a:ea typeface="ＭＳ Ｐゴシック" charset="-128"/>
              <a:cs typeface="ＭＳ Ｐゴシック" charset="-128"/>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39</a:t>
            </a:fld>
            <a:endParaRPr lang="en-US" dirty="0" smtClean="0">
              <a:ea typeface="ＭＳ Ｐゴシック" charset="-128"/>
              <a:cs typeface="ＭＳ Ｐゴシック"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a:t>
            </a:fld>
            <a:endParaRPr lang="en-US" dirty="0" smtClean="0">
              <a:ea typeface="ＭＳ Ｐゴシック" charset="-128"/>
              <a:cs typeface="ＭＳ Ｐゴシック" charset="-128"/>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40</a:t>
            </a:fld>
            <a:endParaRPr lang="en-US" dirty="0" smtClean="0">
              <a:ea typeface="ＭＳ Ｐゴシック" charset="-128"/>
              <a:cs typeface="ＭＳ Ｐゴシック" charset="-128"/>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41</a:t>
            </a:fld>
            <a:endParaRPr lang="en-US" dirty="0" smtClean="0">
              <a:ea typeface="ＭＳ Ｐゴシック" charset="-128"/>
              <a:cs typeface="ＭＳ Ｐゴシック" charset="-128"/>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42</a:t>
            </a:fld>
            <a:endParaRPr lang="en-US" dirty="0" smtClean="0">
              <a:ea typeface="ＭＳ Ｐゴシック" charset="-128"/>
              <a:cs typeface="ＭＳ Ｐゴシック" charset="-128"/>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43</a:t>
            </a:fld>
            <a:endParaRPr lang="en-US" dirty="0" smtClean="0">
              <a:ea typeface="ＭＳ Ｐゴシック" charset="-128"/>
              <a:cs typeface="ＭＳ Ｐゴシック" charset="-128"/>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Optionally, you can hold down Shift while resizing to maintain the aspect ratio. </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44</a:t>
            </a:fld>
            <a:endParaRPr lang="en-US" dirty="0" smtClean="0">
              <a:ea typeface="ＭＳ Ｐゴシック" charset="-128"/>
              <a:cs typeface="ＭＳ Ｐゴシック" charset="-128"/>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45</a:t>
            </a:fld>
            <a:endParaRPr lang="en-US" dirty="0" smtClean="0">
              <a:ea typeface="ＭＳ Ｐゴシック" charset="-128"/>
              <a:cs typeface="ＭＳ Ｐゴシック" charset="-128"/>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46</a:t>
            </a:fld>
            <a:endParaRPr lang="en-US" dirty="0" smtClean="0">
              <a:ea typeface="ＭＳ Ｐゴシック" charset="-128"/>
              <a:cs typeface="ＭＳ Ｐゴシック" charset="-128"/>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47</a:t>
            </a:fld>
            <a:endParaRPr lang="en-US" dirty="0" smtClean="0">
              <a:ea typeface="ＭＳ Ｐゴシック" charset="-128"/>
              <a:cs typeface="ＭＳ Ｐゴシック" charset="-128"/>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Another Way: </a:t>
            </a:r>
            <a:r>
              <a:rPr lang="en-US" sz="1200" dirty="0" smtClean="0"/>
              <a:t>You can also right-click on a blank area of the chart and then click Format Chart Area on the shortcut menu.</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48</a:t>
            </a:fld>
            <a:endParaRPr lang="en-US" dirty="0" smtClean="0">
              <a:ea typeface="ＭＳ Ｐゴシック" charset="-128"/>
              <a:cs typeface="ＭＳ Ｐゴシック" charset="-128"/>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49</a:t>
            </a:fld>
            <a:endParaRPr lang="en-US" dirty="0" smtClean="0">
              <a:ea typeface="ＭＳ Ｐゴシック" charset="-128"/>
              <a:cs typeface="ＭＳ Ｐゴシック"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a:t>
            </a:fld>
            <a:endParaRPr lang="en-US" dirty="0" smtClean="0">
              <a:ea typeface="ＭＳ Ｐゴシック" charset="-128"/>
              <a:cs typeface="ＭＳ Ｐゴシック" charset="-128"/>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50</a:t>
            </a:fld>
            <a:endParaRPr lang="en-US" dirty="0" smtClean="0">
              <a:ea typeface="ＭＳ Ｐゴシック" charset="-128"/>
              <a:cs typeface="ＭＳ Ｐゴシック" charset="-128"/>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51</a:t>
            </a:fld>
            <a:endParaRPr lang="en-US" dirty="0" smtClean="0">
              <a:ea typeface="ＭＳ Ｐゴシック" charset="-128"/>
              <a:cs typeface="ＭＳ Ｐゴシック" charset="-128"/>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52</a:t>
            </a:fld>
            <a:endParaRPr lang="en-US" dirty="0" smtClean="0">
              <a:ea typeface="ＭＳ Ｐゴシック" charset="-128"/>
              <a:cs typeface="ＭＳ Ｐゴシック" charset="-128"/>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53</a:t>
            </a:fld>
            <a:endParaRPr lang="en-US" dirty="0" smtClean="0">
              <a:ea typeface="ＭＳ Ｐゴシック" charset="-128"/>
              <a:cs typeface="ＭＳ Ｐゴシック" charset="-128"/>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54</a:t>
            </a:fld>
            <a:endParaRPr lang="en-US" dirty="0" smtClean="0">
              <a:ea typeface="ＭＳ Ｐゴシック" charset="-128"/>
              <a:cs typeface="ＭＳ Ｐゴシック" charset="-128"/>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55</a:t>
            </a:fld>
            <a:endParaRPr lang="en-US" dirty="0" smtClean="0">
              <a:ea typeface="ＭＳ Ｐゴシック" charset="-128"/>
              <a:cs typeface="ＭＳ Ｐゴシック" charset="-128"/>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56</a:t>
            </a:fld>
            <a:endParaRPr lang="en-US" dirty="0" smtClean="0">
              <a:ea typeface="ＭＳ Ｐゴシック" charset="-128"/>
              <a:cs typeface="ＭＳ Ｐゴシック" charset="-128"/>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57</a:t>
            </a:fld>
            <a:endParaRPr lang="en-US" dirty="0" smtClean="0">
              <a:ea typeface="ＭＳ Ｐゴシック" charset="-128"/>
              <a:cs typeface="ＭＳ Ｐゴシック" charset="-128"/>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If you want to format a single data bar, click on it twice.</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58</a:t>
            </a:fld>
            <a:endParaRPr lang="en-US" dirty="0" smtClean="0">
              <a:ea typeface="ＭＳ Ｐゴシック" charset="-128"/>
              <a:cs typeface="ＭＳ Ｐゴシック" charset="-128"/>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59</a:t>
            </a:fld>
            <a:endParaRPr lang="en-US" dirty="0" smtClean="0">
              <a:ea typeface="ＭＳ Ｐゴシック" charset="-128"/>
              <a:cs typeface="ＭＳ Ｐゴシック"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Another Way: </a:t>
            </a:r>
            <a:r>
              <a:rPr lang="en-US" sz="1200" dirty="0" smtClean="0"/>
              <a:t>To insert a chart on a slide that does not have a content placeholder, click the Chart button on the Insert tab.</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a:t>
            </a:fld>
            <a:endParaRPr lang="en-US" dirty="0" smtClean="0">
              <a:ea typeface="ＭＳ Ｐゴシック" charset="-128"/>
              <a:cs typeface="ＭＳ Ｐゴシック" charset="-128"/>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60</a:t>
            </a:fld>
            <a:endParaRPr lang="en-US" dirty="0" smtClean="0">
              <a:ea typeface="ＭＳ Ｐゴシック" charset="-128"/>
              <a:cs typeface="ＭＳ Ｐゴシック" charset="-128"/>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61</a:t>
            </a:fld>
            <a:endParaRPr lang="en-US" dirty="0" smtClean="0">
              <a:ea typeface="ＭＳ Ｐゴシック" charset="-128"/>
              <a:cs typeface="ＭＳ Ｐゴシック" charset="-128"/>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62</a:t>
            </a:fld>
            <a:endParaRPr lang="en-US" dirty="0" smtClean="0">
              <a:ea typeface="ＭＳ Ｐゴシック" charset="-128"/>
              <a:cs typeface="ＭＳ Ｐゴシック" charset="-128"/>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63</a:t>
            </a:fld>
            <a:endParaRPr lang="en-US" dirty="0" smtClean="0">
              <a:ea typeface="ＭＳ Ｐゴシック" charset="-128"/>
              <a:cs typeface="ＭＳ Ｐゴシック" charset="-128"/>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64</a:t>
            </a:fld>
            <a:endParaRPr lang="en-US" dirty="0" smtClean="0">
              <a:ea typeface="ＭＳ Ｐゴシック" charset="-128"/>
              <a:cs typeface="ＭＳ Ｐゴシック" charset="-128"/>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65</a:t>
            </a:fld>
            <a:endParaRPr lang="en-US" dirty="0" smtClean="0">
              <a:ea typeface="ＭＳ Ｐゴシック" charset="-128"/>
              <a:cs typeface="ＭＳ Ｐゴシック"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a:t>
            </a:fld>
            <a:endParaRPr lang="en-US" dirty="0" smtClean="0">
              <a:ea typeface="ＭＳ Ｐゴシック" charset="-128"/>
              <a:cs typeface="ＭＳ Ｐゴシック"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a:t>
            </a:fld>
            <a:endParaRPr lang="en-US" dirty="0" smtClean="0">
              <a:ea typeface="ＭＳ Ｐゴシック" charset="-128"/>
              <a:cs typeface="ＭＳ Ｐゴシック"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9</a:t>
            </a:fld>
            <a:endParaRPr lang="en-US" dirty="0" smtClean="0">
              <a:ea typeface="ＭＳ Ｐゴシック" charset="-128"/>
              <a:cs typeface="ＭＳ Ｐゴシック"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560A7FE5-1540-4DEE-8F3D-FD5D1915A611}" type="datetimeFigureOut">
              <a:rPr lang="en-US"/>
              <a:pPr>
                <a:defRPr/>
              </a:pPr>
              <a:t>9/1/2011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6D6E24F0-B97B-4F67-9910-249435EF80F0}"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75AE0D6A-C4C7-429D-BFAD-02B61FBBD779}" type="datetimeFigureOut">
              <a:rPr lang="en-US"/>
              <a:pPr>
                <a:defRPr/>
              </a:pPr>
              <a:t>9/1/2011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B57D9CD3-34EE-43B7-8A32-DC089D8AD875}"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6019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457200"/>
            <a:ext cx="6019800" cy="6019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311D92F2-14CB-40CD-8FC9-C83C355EC19A}" type="datetimeFigureOut">
              <a:rPr lang="en-US"/>
              <a:pPr>
                <a:defRPr/>
              </a:pPr>
              <a:t>9/1/2011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46FA4201-4EFC-4F15-9238-607605412DBD}"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144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447800"/>
            <a:ext cx="8229600" cy="5029200"/>
          </a:xfrm>
        </p:spPr>
        <p:txBody>
          <a:bodyPr/>
          <a:lstStyle/>
          <a:p>
            <a:pPr lvl="0"/>
            <a:r>
              <a:rPr lang="en-US" noProof="0" dirty="0" smtClean="0"/>
              <a:t>Click icon to add table</a:t>
            </a:r>
          </a:p>
        </p:txBody>
      </p:sp>
      <p:sp>
        <p:nvSpPr>
          <p:cNvPr id="4" name="Rectangle 4"/>
          <p:cNvSpPr>
            <a:spLocks noGrp="1" noChangeArrowheads="1"/>
          </p:cNvSpPr>
          <p:nvPr>
            <p:ph type="dt" sz="half" idx="10"/>
          </p:nvPr>
        </p:nvSpPr>
        <p:spPr>
          <a:ln/>
        </p:spPr>
        <p:txBody>
          <a:bodyPr/>
          <a:lstStyle>
            <a:lvl1pPr>
              <a:defRPr/>
            </a:lvl1pPr>
          </a:lstStyle>
          <a:p>
            <a:pPr>
              <a:defRPr/>
            </a:pPr>
            <a:fld id="{85A2F9A2-2681-489D-8D88-15BFBF18BB91}" type="datetimeFigureOut">
              <a:rPr lang="en-US"/>
              <a:pPr>
                <a:defRPr/>
              </a:pPr>
              <a:t>9/1/2011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FF7D00B8-6425-474D-8F5E-A3B2A80FF5C6}"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7E468463-6791-4936-B6C0-DCD80232F74D}" type="datetimeFigureOut">
              <a:rPr lang="en-US"/>
              <a:pPr>
                <a:defRPr/>
              </a:pPr>
              <a:t>9/1/2011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B68061AA-D9F5-449F-B8F3-5E4B814C3162}"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93F68023-3EA0-4992-99A3-3D90EA77CBC6}" type="datetimeFigureOut">
              <a:rPr lang="en-US"/>
              <a:pPr>
                <a:defRPr/>
              </a:pPr>
              <a:t>9/1/2011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682E038A-DDC2-41D0-A0EA-1B90D76B7B00}"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4478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478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B393C7A2-DF74-45B7-9365-A23842EAF93A}" type="datetimeFigureOut">
              <a:rPr lang="en-US"/>
              <a:pPr>
                <a:defRPr/>
              </a:pPr>
              <a:t>9/1/2011</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5E3B8CB1-9864-4B0C-B9C4-014E41D94352}"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2F9C73B1-F3F0-4C33-B9F3-6C641CE001AC}" type="datetimeFigureOut">
              <a:rPr lang="en-US"/>
              <a:pPr>
                <a:defRPr/>
              </a:pPr>
              <a:t>9/1/2011</a:t>
            </a:fld>
            <a:endParaRPr lang="en-US"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9" name="Rectangle 6"/>
          <p:cNvSpPr>
            <a:spLocks noGrp="1" noChangeArrowheads="1"/>
          </p:cNvSpPr>
          <p:nvPr>
            <p:ph type="sldNum" sz="quarter" idx="12"/>
          </p:nvPr>
        </p:nvSpPr>
        <p:spPr>
          <a:ln/>
        </p:spPr>
        <p:txBody>
          <a:bodyPr/>
          <a:lstStyle>
            <a:lvl1pPr>
              <a:defRPr/>
            </a:lvl1pPr>
          </a:lstStyle>
          <a:p>
            <a:pPr>
              <a:defRPr/>
            </a:pPr>
            <a:fld id="{582F234F-8D55-41ED-A44D-EDCCEAF39F59}"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F67F6692-C048-4EBA-8E61-F9A1E9269DD3}" type="datetimeFigureOut">
              <a:rPr lang="en-US"/>
              <a:pPr>
                <a:defRPr/>
              </a:pPr>
              <a:t>9/1/2011</a:t>
            </a:fld>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6"/>
          <p:cNvSpPr>
            <a:spLocks noGrp="1" noChangeArrowheads="1"/>
          </p:cNvSpPr>
          <p:nvPr>
            <p:ph type="sldNum" sz="quarter" idx="12"/>
          </p:nvPr>
        </p:nvSpPr>
        <p:spPr>
          <a:ln/>
        </p:spPr>
        <p:txBody>
          <a:bodyPr/>
          <a:lstStyle>
            <a:lvl1pPr>
              <a:defRPr/>
            </a:lvl1pPr>
          </a:lstStyle>
          <a:p>
            <a:pPr>
              <a:defRPr/>
            </a:pPr>
            <a:fld id="{9C26971B-25C9-47E5-80F4-C3CBB60D247E}"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D2BC27A2-BE80-4A11-A665-77691B06294E}" type="datetimeFigureOut">
              <a:rPr lang="en-US"/>
              <a:pPr>
                <a:defRPr/>
              </a:pPr>
              <a:t>9/1/2011</a:t>
            </a:fld>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042A8E0D-BDA3-4278-ACBA-F8D4E57BBA27}"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19FC5939-55D2-4346-AAD1-8B182337F7DF}" type="datetimeFigureOut">
              <a:rPr lang="en-US"/>
              <a:pPr>
                <a:defRPr/>
              </a:pPr>
              <a:t>9/1/2011</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A8B7867F-1341-415F-93E1-BC4104DA6369}"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94591D5C-BD2C-440D-B5DD-87E455141190}" type="datetimeFigureOut">
              <a:rPr lang="en-US"/>
              <a:pPr>
                <a:defRPr/>
              </a:pPr>
              <a:t>9/1/2011</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4210D994-A814-4EAE-901C-9B1CA92FC8E6}"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ECDCB"/>
        </a:solidFill>
        <a:effectLst/>
      </p:bgPr>
    </p:bg>
    <p:spTree>
      <p:nvGrpSpPr>
        <p:cNvPr id="1" name=""/>
        <p:cNvGrpSpPr/>
        <p:nvPr/>
      </p:nvGrpSpPr>
      <p:grpSpPr>
        <a:xfrm>
          <a:off x="0" y="0"/>
          <a:ext cx="0" cy="0"/>
          <a:chOff x="0" y="0"/>
          <a:chExt cx="0" cy="0"/>
        </a:xfrm>
      </p:grpSpPr>
      <p:sp>
        <p:nvSpPr>
          <p:cNvPr id="7" name="Rounded Rectangle 6"/>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dirty="0"/>
          </a:p>
        </p:txBody>
      </p:sp>
      <p:sp>
        <p:nvSpPr>
          <p:cNvPr id="9" name="Rounded Rectangle 8"/>
          <p:cNvSpPr/>
          <p:nvPr/>
        </p:nvSpPr>
        <p:spPr>
          <a:xfrm>
            <a:off x="418596" y="435546"/>
            <a:ext cx="8306809" cy="603387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dirty="0"/>
          </a:p>
        </p:txBody>
      </p:sp>
      <p:cxnSp>
        <p:nvCxnSpPr>
          <p:cNvPr id="1030" name="Straight Connector 7"/>
          <p:cNvCxnSpPr>
            <a:cxnSpLocks noChangeShapeType="1"/>
          </p:cNvCxnSpPr>
          <p:nvPr/>
        </p:nvCxnSpPr>
        <p:spPr bwMode="auto">
          <a:xfrm>
            <a:off x="533400" y="1447800"/>
            <a:ext cx="8077200" cy="1588"/>
          </a:xfrm>
          <a:prstGeom prst="line">
            <a:avLst/>
          </a:prstGeom>
          <a:noFill/>
          <a:ln w="57150">
            <a:solidFill>
              <a:srgbClr val="000080"/>
            </a:solidFill>
            <a:round/>
            <a:headEnd/>
            <a:tailEnd/>
          </a:ln>
        </p:spPr>
      </p:cxnSp>
      <p:sp>
        <p:nvSpPr>
          <p:cNvPr id="149506" name="Rectangle 2"/>
          <p:cNvSpPr>
            <a:spLocks noGrp="1" noChangeArrowheads="1"/>
          </p:cNvSpPr>
          <p:nvPr>
            <p:ph type="title"/>
          </p:nvPr>
        </p:nvSpPr>
        <p:spPr bwMode="auto">
          <a:xfrm>
            <a:off x="457200" y="457200"/>
            <a:ext cx="8229600" cy="9144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32" name="Rectangle 3"/>
          <p:cNvSpPr>
            <a:spLocks noGrp="1" noChangeArrowheads="1"/>
          </p:cNvSpPr>
          <p:nvPr>
            <p:ph type="body" idx="1"/>
          </p:nvPr>
        </p:nvSpPr>
        <p:spPr bwMode="auto">
          <a:xfrm>
            <a:off x="457200" y="1447800"/>
            <a:ext cx="8229600" cy="5029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950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400">
                <a:ea typeface="+mn-ea"/>
                <a:cs typeface="+mn-cs"/>
              </a:defRPr>
            </a:lvl1pPr>
          </a:lstStyle>
          <a:p>
            <a:pPr>
              <a:defRPr/>
            </a:pPr>
            <a:fld id="{D70529FF-6A4C-4583-8698-85B45217EEC7}" type="datetimeFigureOut">
              <a:rPr lang="en-US"/>
              <a:pPr>
                <a:defRPr/>
              </a:pPr>
              <a:t>9/1/2011</a:t>
            </a:fld>
            <a:endParaRPr lang="en-US" dirty="0"/>
          </a:p>
        </p:txBody>
      </p:sp>
      <p:sp>
        <p:nvSpPr>
          <p:cNvPr id="14950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ea typeface="+mn-ea"/>
                <a:cs typeface="+mn-cs"/>
              </a:defRPr>
            </a:lvl1pPr>
          </a:lstStyle>
          <a:p>
            <a:pPr>
              <a:defRPr/>
            </a:pPr>
            <a:endParaRPr lang="en-US" dirty="0"/>
          </a:p>
        </p:txBody>
      </p:sp>
      <p:sp>
        <p:nvSpPr>
          <p:cNvPr id="14951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a:ea typeface="+mn-ea"/>
                <a:cs typeface="+mn-cs"/>
              </a:defRPr>
            </a:lvl1pPr>
          </a:lstStyle>
          <a:p>
            <a:pPr>
              <a:defRPr/>
            </a:pPr>
            <a:fld id="{82A9F5A3-6675-4BB0-882C-C79FCC76E21F}"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4062" r:id="rId1"/>
    <p:sldLayoutId id="2147484061" r:id="rId2"/>
    <p:sldLayoutId id="2147484060" r:id="rId3"/>
    <p:sldLayoutId id="2147484059" r:id="rId4"/>
    <p:sldLayoutId id="2147484058" r:id="rId5"/>
    <p:sldLayoutId id="2147484057" r:id="rId6"/>
    <p:sldLayoutId id="2147484056" r:id="rId7"/>
    <p:sldLayoutId id="2147484055" r:id="rId8"/>
    <p:sldLayoutId id="2147484054" r:id="rId9"/>
    <p:sldLayoutId id="2147484053" r:id="rId10"/>
    <p:sldLayoutId id="2147484052" r:id="rId11"/>
    <p:sldLayoutId id="2147484051" r:id="rId12"/>
  </p:sldLayoutIdLst>
  <p:txStyles>
    <p:titleStyle>
      <a:lvl1pPr algn="l" rtl="0" fontAlgn="base">
        <a:spcBef>
          <a:spcPct val="0"/>
        </a:spcBef>
        <a:spcAft>
          <a:spcPct val="0"/>
        </a:spcAft>
        <a:defRPr sz="3200">
          <a:solidFill>
            <a:srgbClr val="0000CC"/>
          </a:solidFill>
          <a:effectLst>
            <a:outerShdw blurRad="38100" dist="38100" dir="2700000" algn="tl">
              <a:srgbClr val="000000"/>
            </a:outerShdw>
          </a:effectLst>
          <a:latin typeface="+mj-lt"/>
          <a:ea typeface="ＭＳ Ｐゴシック" charset="-128"/>
          <a:cs typeface="ＭＳ Ｐゴシック" charset="-128"/>
        </a:defRPr>
      </a:lvl1pPr>
      <a:lvl2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2pPr>
      <a:lvl3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3pPr>
      <a:lvl4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4pPr>
      <a:lvl5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5pPr>
      <a:lvl6pPr marL="4572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6pPr>
      <a:lvl7pPr marL="9144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7pPr>
      <a:lvl8pPr marL="13716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8pPr>
      <a:lvl9pPr marL="18288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9pPr>
    </p:titleStyle>
    <p:bodyStyle>
      <a:lvl1pPr marL="342900" indent="-342900" algn="l" rtl="0" fontAlgn="base">
        <a:spcBef>
          <a:spcPct val="20000"/>
        </a:spcBef>
        <a:spcAft>
          <a:spcPct val="0"/>
        </a:spcAft>
        <a:buClr>
          <a:srgbClr val="0000CC"/>
        </a:buClr>
        <a:buChar char="•"/>
        <a:defRPr sz="3200">
          <a:solidFill>
            <a:schemeClr val="tx1"/>
          </a:solidFill>
          <a:latin typeface="+mn-lt"/>
          <a:ea typeface="ＭＳ Ｐゴシック" charset="-128"/>
          <a:cs typeface="ＭＳ Ｐゴシック" charset="-128"/>
        </a:defRPr>
      </a:lvl1pPr>
      <a:lvl2pPr marL="742950" indent="-285750" algn="l" rtl="0" fontAlgn="base">
        <a:spcBef>
          <a:spcPct val="20000"/>
        </a:spcBef>
        <a:spcAft>
          <a:spcPct val="0"/>
        </a:spcAft>
        <a:buClr>
          <a:srgbClr val="0000CC"/>
        </a:buClr>
        <a:buChar char="–"/>
        <a:defRPr sz="3000">
          <a:solidFill>
            <a:schemeClr val="tx1"/>
          </a:solidFill>
          <a:latin typeface="+mn-lt"/>
          <a:ea typeface="ＭＳ Ｐゴシック" charset="-128"/>
        </a:defRPr>
      </a:lvl2pPr>
      <a:lvl3pPr marL="1143000" indent="-228600" algn="l" rtl="0" fontAlgn="base">
        <a:spcBef>
          <a:spcPct val="20000"/>
        </a:spcBef>
        <a:spcAft>
          <a:spcPct val="0"/>
        </a:spcAft>
        <a:buClr>
          <a:schemeClr val="tx1"/>
        </a:buClr>
        <a:buChar char="•"/>
        <a:defRPr sz="2800">
          <a:solidFill>
            <a:schemeClr val="tx1"/>
          </a:solidFill>
          <a:latin typeface="+mn-lt"/>
          <a:ea typeface="ＭＳ Ｐゴシック" charset="-128"/>
        </a:defRPr>
      </a:lvl3pPr>
      <a:lvl4pPr marL="1600200" indent="-228600" algn="l" rtl="0" fontAlgn="base">
        <a:spcBef>
          <a:spcPct val="20000"/>
        </a:spcBef>
        <a:spcAft>
          <a:spcPct val="0"/>
        </a:spcAft>
        <a:buChar char="–"/>
        <a:defRPr sz="2000" b="1">
          <a:solidFill>
            <a:schemeClr val="tx1"/>
          </a:solidFill>
          <a:latin typeface="+mn-lt"/>
          <a:ea typeface="ＭＳ Ｐゴシック" charset="-128"/>
        </a:defRPr>
      </a:lvl4pPr>
      <a:lvl5pPr marL="2057400" indent="-228600" algn="l" rtl="0" fontAlgn="base">
        <a:spcBef>
          <a:spcPct val="20000"/>
        </a:spcBef>
        <a:spcAft>
          <a:spcPct val="0"/>
        </a:spcAft>
        <a:buChar char="»"/>
        <a:defRPr sz="2000" b="1">
          <a:solidFill>
            <a:schemeClr val="tx1"/>
          </a:solidFill>
          <a:latin typeface="+mn-lt"/>
          <a:ea typeface="ＭＳ Ｐゴシック" charset="-128"/>
        </a:defRPr>
      </a:lvl5pPr>
      <a:lvl6pPr marL="2514600" indent="-228600" algn="l" rtl="0" eaLnBrk="1" fontAlgn="base" hangingPunct="1">
        <a:spcBef>
          <a:spcPct val="20000"/>
        </a:spcBef>
        <a:spcAft>
          <a:spcPct val="0"/>
        </a:spcAft>
        <a:buChar char="»"/>
        <a:defRPr sz="2000" b="1">
          <a:solidFill>
            <a:schemeClr val="tx1"/>
          </a:solidFill>
          <a:latin typeface="+mn-lt"/>
        </a:defRPr>
      </a:lvl6pPr>
      <a:lvl7pPr marL="2971800" indent="-228600" algn="l" rtl="0" eaLnBrk="1" fontAlgn="base" hangingPunct="1">
        <a:spcBef>
          <a:spcPct val="20000"/>
        </a:spcBef>
        <a:spcAft>
          <a:spcPct val="0"/>
        </a:spcAft>
        <a:buChar char="»"/>
        <a:defRPr sz="2000" b="1">
          <a:solidFill>
            <a:schemeClr val="tx1"/>
          </a:solidFill>
          <a:latin typeface="+mn-lt"/>
        </a:defRPr>
      </a:lvl7pPr>
      <a:lvl8pPr marL="3429000" indent="-228600" algn="l" rtl="0" eaLnBrk="1" fontAlgn="base" hangingPunct="1">
        <a:spcBef>
          <a:spcPct val="20000"/>
        </a:spcBef>
        <a:spcAft>
          <a:spcPct val="0"/>
        </a:spcAft>
        <a:buChar char="»"/>
        <a:defRPr sz="2000" b="1">
          <a:solidFill>
            <a:schemeClr val="tx1"/>
          </a:solidFill>
          <a:latin typeface="+mn-lt"/>
        </a:defRPr>
      </a:lvl8pPr>
      <a:lvl9pPr marL="3886200" indent="-228600" algn="l" rtl="0" eaLnBrk="1" fontAlgn="base" hangingPunct="1">
        <a:spcBef>
          <a:spcPct val="20000"/>
        </a:spcBef>
        <a:spcAft>
          <a:spcPct val="0"/>
        </a:spcAft>
        <a:buChar char="»"/>
        <a:defRPr sz="20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Rounded Rectangle 6"/>
          <p:cNvSpPr/>
          <p:nvPr/>
        </p:nvSpPr>
        <p:spPr>
          <a:xfrm>
            <a:off x="304800" y="1452563"/>
            <a:ext cx="8532813" cy="3043237"/>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dirty="0"/>
          </a:p>
        </p:txBody>
      </p:sp>
      <p:sp>
        <p:nvSpPr>
          <p:cNvPr id="9" name="Rounded Rectangle 8"/>
          <p:cNvSpPr/>
          <p:nvPr/>
        </p:nvSpPr>
        <p:spPr>
          <a:xfrm>
            <a:off x="418596" y="1528074"/>
            <a:ext cx="8306809" cy="2889482"/>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dirty="0"/>
          </a:p>
        </p:txBody>
      </p:sp>
      <p:sp>
        <p:nvSpPr>
          <p:cNvPr id="2" name="Title 1"/>
          <p:cNvSpPr>
            <a:spLocks noGrp="1"/>
          </p:cNvSpPr>
          <p:nvPr>
            <p:ph type="ctrTitle" idx="4294967295"/>
          </p:nvPr>
        </p:nvSpPr>
        <p:spPr>
          <a:xfrm>
            <a:off x="0" y="2286000"/>
            <a:ext cx="8534400" cy="898525"/>
          </a:xfrm>
        </p:spPr>
        <p:txBody>
          <a:bodyPr lIns="45720" rIns="45720">
            <a:noAutofit/>
          </a:bodyPr>
          <a:lstStyle/>
          <a:p>
            <a:pPr algn="r">
              <a:defRPr/>
            </a:pPr>
            <a:r>
              <a:rPr lang="en-US" sz="4200" dirty="0" smtClean="0">
                <a:ea typeface="+mj-ea"/>
                <a:cs typeface="+mj-cs"/>
              </a:rPr>
              <a:t>Using Charts in a </a:t>
            </a:r>
            <a:br>
              <a:rPr lang="en-US" sz="4200" dirty="0" smtClean="0">
                <a:ea typeface="+mj-ea"/>
                <a:cs typeface="+mj-cs"/>
              </a:rPr>
            </a:br>
            <a:r>
              <a:rPr lang="en-US" sz="4200" dirty="0" smtClean="0">
                <a:ea typeface="+mj-ea"/>
                <a:cs typeface="+mj-cs"/>
              </a:rPr>
              <a:t>Presentation</a:t>
            </a:r>
          </a:p>
        </p:txBody>
      </p:sp>
      <p:sp>
        <p:nvSpPr>
          <p:cNvPr id="15366" name="Subtitle 2"/>
          <p:cNvSpPr>
            <a:spLocks noGrp="1"/>
          </p:cNvSpPr>
          <p:nvPr>
            <p:ph type="body" idx="1"/>
          </p:nvPr>
        </p:nvSpPr>
        <p:spPr>
          <a:xfrm>
            <a:off x="304800" y="3124200"/>
            <a:ext cx="8183563" cy="1066800"/>
          </a:xfrm>
        </p:spPr>
        <p:txBody>
          <a:bodyPr lIns="182880" tIns="0"/>
          <a:lstStyle/>
          <a:p>
            <a:pPr marL="36513" indent="0" algn="r">
              <a:spcBef>
                <a:spcPct val="0"/>
              </a:spcBef>
              <a:buFontTx/>
              <a:buNone/>
            </a:pPr>
            <a:r>
              <a:rPr lang="en-US" sz="2800" dirty="0" smtClean="0"/>
              <a:t>Lesson 6</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Insert a Chart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As you saw in the previous exercise, Excel opens to allow you to insert the data that creates the chart. </a:t>
            </a:r>
            <a:endParaRPr lang="en-US" sz="2400" dirty="0" smtClean="0"/>
          </a:p>
          <a:p>
            <a:r>
              <a:rPr lang="en-US" sz="2400" dirty="0" smtClean="0"/>
              <a:t>If </a:t>
            </a:r>
            <a:r>
              <a:rPr lang="en-US" sz="2400" dirty="0"/>
              <a:t>you do not have Excel installed, PowerPoint instead resorts to Microsoft Graph, the charting application used in previous versions of PowerPoint. Microsoft Graph is not covered in this course. </a:t>
            </a:r>
            <a:endParaRPr lang="en-US" sz="2400" dirty="0" smtClean="0"/>
          </a:p>
          <a:p>
            <a:r>
              <a:rPr lang="en-US" sz="2400" dirty="0" smtClean="0"/>
              <a:t>After </a:t>
            </a:r>
            <a:r>
              <a:rPr lang="en-US" sz="2400" dirty="0"/>
              <a:t>you type the chart data, you can close Excel. You do not have to save your work in Excel because it is saved within the PowerPoint file, as part of the chart. </a:t>
            </a:r>
            <a:endParaRPr lang="en-US" sz="2400" dirty="0" smtClean="0"/>
          </a:p>
          <a:p>
            <a:r>
              <a:rPr lang="en-US" sz="2400" dirty="0" smtClean="0"/>
              <a:t>You </a:t>
            </a:r>
            <a:r>
              <a:rPr lang="en-US" sz="2400" dirty="0"/>
              <a:t>can edit the Excel data any time you want by clicking the Edit Data button on PowerPoint’s Chart Tools Design tab (which appears when a chart is selected)</a:t>
            </a:r>
            <a:r>
              <a:rPr lang="en-US" sz="2400" dirty="0" smtClean="0"/>
              <a:t>.</a:t>
            </a:r>
            <a:endParaRPr lang="en-US" sz="2400" dirty="0"/>
          </a:p>
        </p:txBody>
      </p:sp>
    </p:spTree>
    <p:extLst>
      <p:ext uri="{BB962C8B-B14F-4D97-AF65-F5344CB8AC3E}">
        <p14:creationId xmlns:p14="http://schemas.microsoft.com/office/powerpoint/2010/main" xmlns="" val="14966926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Insert a Chart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If you want to use data from an existing workbook, open that workbook and Copy and Paste the data into the sheet created for the chart’s data. Adjust the range border as needed.</a:t>
            </a:r>
          </a:p>
          <a:p>
            <a:r>
              <a:rPr lang="en-US" sz="2400" dirty="0"/>
              <a:t>You can also create the chart in Excel, and then copy the completed chart to PowerPoint using the Clipboard. </a:t>
            </a:r>
          </a:p>
          <a:p>
            <a:endParaRPr lang="en-US" sz="2400" dirty="0"/>
          </a:p>
          <a:p>
            <a:endParaRPr lang="en-US" sz="2400" dirty="0"/>
          </a:p>
          <a:p>
            <a:endParaRPr lang="en-US" sz="2400" dirty="0"/>
          </a:p>
        </p:txBody>
      </p:sp>
    </p:spTree>
    <p:extLst>
      <p:ext uri="{BB962C8B-B14F-4D97-AF65-F5344CB8AC3E}">
        <p14:creationId xmlns:p14="http://schemas.microsoft.com/office/powerpoint/2010/main" xmlns="" val="11587967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Choosing a Different Chart Type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After </a:t>
            </a:r>
            <a:r>
              <a:rPr lang="en-US" sz="2400" dirty="0"/>
              <a:t>creating a chart, you may choose to change its type and/or its layout. If you decide that the chart type you have chosen does not display the data the way you want, you can choose a different chart type or subtype. </a:t>
            </a:r>
          </a:p>
          <a:p>
            <a:r>
              <a:rPr lang="en-US" sz="2400" dirty="0"/>
              <a:t>Different chart types display the data series differently. </a:t>
            </a:r>
            <a:endParaRPr lang="en-US" sz="2400" dirty="0" smtClean="0"/>
          </a:p>
          <a:p>
            <a:r>
              <a:rPr lang="en-US" sz="2400" dirty="0" smtClean="0"/>
              <a:t>A </a:t>
            </a:r>
            <a:r>
              <a:rPr lang="en-US" sz="2400" b="1" i="1" dirty="0"/>
              <a:t>data series</a:t>
            </a:r>
            <a:r>
              <a:rPr lang="en-US" sz="2400" dirty="0"/>
              <a:t> consists of all the data points for a particular category, such as all the columns for Quarter 1 values. A data point, sometimes called a </a:t>
            </a:r>
            <a:r>
              <a:rPr lang="en-US" sz="2400" b="1" i="1" dirty="0"/>
              <a:t>data marker</a:t>
            </a:r>
            <a:r>
              <a:rPr lang="en-US" sz="2400" dirty="0"/>
              <a:t>, is one column or point in a series. The default chart type is a Column chart. </a:t>
            </a:r>
            <a:endParaRPr lang="en-US" sz="2400" dirty="0" smtClean="0"/>
          </a:p>
          <a:p>
            <a:r>
              <a:rPr lang="en-US" sz="2400" dirty="0" smtClean="0"/>
              <a:t>In </a:t>
            </a:r>
            <a:r>
              <a:rPr lang="en-US" sz="2400" dirty="0"/>
              <a:t>this exercise, you change a chart’s type</a:t>
            </a:r>
            <a:r>
              <a:rPr lang="en-US" sz="2400" dirty="0" smtClean="0"/>
              <a:t>.</a:t>
            </a:r>
            <a:endParaRPr lang="en-US" sz="2400" dirty="0"/>
          </a:p>
        </p:txBody>
      </p:sp>
    </p:spTree>
    <p:extLst>
      <p:ext uri="{BB962C8B-B14F-4D97-AF65-F5344CB8AC3E}">
        <p14:creationId xmlns:p14="http://schemas.microsoft.com/office/powerpoint/2010/main" xmlns="" val="10813574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Choose a Different Chart Type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Revenues Final</a:t>
            </a:r>
            <a:r>
              <a:rPr lang="en-US" sz="2400" dirty="0"/>
              <a:t> presentation that is still open from the previous exercise.</a:t>
            </a:r>
          </a:p>
          <a:p>
            <a:pPr marL="457200" indent="-457200">
              <a:buFont typeface="+mj-lt"/>
              <a:buAutoNum type="arabicPeriod"/>
            </a:pPr>
            <a:r>
              <a:rPr lang="en-US" sz="2400" dirty="0" smtClean="0"/>
              <a:t>In </a:t>
            </a:r>
            <a:r>
              <a:rPr lang="en-US" sz="2400" dirty="0"/>
              <a:t>PowerPoint, click the </a:t>
            </a:r>
            <a:r>
              <a:rPr lang="en-US" sz="2400" b="1" dirty="0"/>
              <a:t>Change Chart Type</a:t>
            </a:r>
            <a:r>
              <a:rPr lang="en-US" sz="2400" dirty="0"/>
              <a:t> button on the Chart Tools Design tab. The Change Chart Type dialog box opens, showing the same options that appeared when you first created the chart.</a:t>
            </a:r>
          </a:p>
          <a:p>
            <a:pPr marL="457200" indent="-457200">
              <a:buFont typeface="+mj-lt"/>
              <a:buAutoNum type="arabicPeriod"/>
            </a:pPr>
            <a:r>
              <a:rPr lang="en-US" sz="2400" dirty="0" smtClean="0"/>
              <a:t>On </a:t>
            </a:r>
            <a:r>
              <a:rPr lang="en-US" sz="2400" dirty="0"/>
              <a:t>the list of chart types at the left, click </a:t>
            </a:r>
            <a:r>
              <a:rPr lang="en-US" sz="2400" b="1" dirty="0"/>
              <a:t>Bar</a:t>
            </a:r>
            <a:r>
              <a:rPr lang="en-US" sz="2400" dirty="0"/>
              <a:t>. </a:t>
            </a:r>
          </a:p>
          <a:p>
            <a:endParaRPr lang="en-US" sz="2400" dirty="0" smtClean="0"/>
          </a:p>
          <a:p>
            <a:endParaRPr lang="en-US" sz="2400" dirty="0"/>
          </a:p>
        </p:txBody>
      </p:sp>
    </p:spTree>
    <p:extLst>
      <p:ext uri="{BB962C8B-B14F-4D97-AF65-F5344CB8AC3E}">
        <p14:creationId xmlns:p14="http://schemas.microsoft.com/office/powerpoint/2010/main" xmlns="" val="40434132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Choose a Different Chart Type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3"/>
            </a:pPr>
            <a:r>
              <a:rPr lang="en-US" sz="2400" dirty="0" smtClean="0"/>
              <a:t>Click </a:t>
            </a:r>
            <a:r>
              <a:rPr lang="en-US" sz="2400" dirty="0"/>
              <a:t>the </a:t>
            </a:r>
            <a:r>
              <a:rPr lang="en-US" sz="2400" b="1" dirty="0"/>
              <a:t>Clustered </a:t>
            </a:r>
            <a:r>
              <a:rPr lang="en-US" sz="2400" b="1" dirty="0" smtClean="0"/>
              <a:t/>
            </a:r>
            <a:br>
              <a:rPr lang="en-US" sz="2400" b="1" dirty="0" smtClean="0"/>
            </a:br>
            <a:r>
              <a:rPr lang="en-US" sz="2400" b="1" dirty="0" smtClean="0"/>
              <a:t>Horizontal </a:t>
            </a:r>
            <a:r>
              <a:rPr lang="en-US" sz="2400" b="1" dirty="0"/>
              <a:t>Cylinder</a:t>
            </a:r>
            <a:r>
              <a:rPr lang="en-US" sz="2400" dirty="0"/>
              <a:t> </a:t>
            </a:r>
            <a:r>
              <a:rPr lang="en-US" sz="2400" dirty="0" smtClean="0"/>
              <a:t/>
            </a:r>
            <a:br>
              <a:rPr lang="en-US" sz="2400" dirty="0" smtClean="0"/>
            </a:br>
            <a:r>
              <a:rPr lang="en-US" sz="2400" dirty="0" smtClean="0"/>
              <a:t>subtype</a:t>
            </a:r>
            <a:r>
              <a:rPr lang="en-US" sz="2400" dirty="0"/>
              <a:t>, and then </a:t>
            </a:r>
            <a:r>
              <a:rPr lang="en-US" sz="2400" dirty="0" smtClean="0"/>
              <a:t>click </a:t>
            </a:r>
            <a:br>
              <a:rPr lang="en-US" sz="2400" dirty="0" smtClean="0"/>
            </a:br>
            <a:r>
              <a:rPr lang="en-US" sz="2400" b="1" dirty="0" smtClean="0"/>
              <a:t>OK</a:t>
            </a:r>
            <a:r>
              <a:rPr lang="en-US" sz="2400" dirty="0"/>
              <a:t>. The rectangular </a:t>
            </a:r>
            <a:r>
              <a:rPr lang="en-US" sz="2400" dirty="0" smtClean="0"/>
              <a:t/>
            </a:r>
            <a:br>
              <a:rPr lang="en-US" sz="2400" dirty="0" smtClean="0"/>
            </a:br>
            <a:r>
              <a:rPr lang="en-US" sz="2400" dirty="0" smtClean="0"/>
              <a:t>columns </a:t>
            </a:r>
            <a:r>
              <a:rPr lang="en-US" sz="2400" dirty="0"/>
              <a:t>change to 3-D </a:t>
            </a:r>
            <a:r>
              <a:rPr lang="en-US" sz="2400" dirty="0" smtClean="0"/>
              <a:t/>
            </a:r>
            <a:br>
              <a:rPr lang="en-US" sz="2400" dirty="0" smtClean="0"/>
            </a:br>
            <a:r>
              <a:rPr lang="en-US" sz="2400" dirty="0" smtClean="0"/>
              <a:t>cylinders</a:t>
            </a:r>
            <a:r>
              <a:rPr lang="en-US" sz="2400" dirty="0"/>
              <a:t>, as shown </a:t>
            </a:r>
            <a:r>
              <a:rPr lang="en-US" sz="2400" dirty="0" smtClean="0"/>
              <a:t/>
            </a:r>
            <a:br>
              <a:rPr lang="en-US" sz="2400" dirty="0" smtClean="0"/>
            </a:br>
            <a:r>
              <a:rPr lang="en-US" sz="2400" dirty="0" smtClean="0"/>
              <a:t>at right. </a:t>
            </a:r>
            <a:r>
              <a:rPr lang="en-US" sz="2400" dirty="0"/>
              <a:t>Don’t worry if </a:t>
            </a:r>
            <a:r>
              <a:rPr lang="en-US" sz="2400" dirty="0" smtClean="0"/>
              <a:t/>
            </a:r>
            <a:br>
              <a:rPr lang="en-US" sz="2400" dirty="0" smtClean="0"/>
            </a:br>
            <a:r>
              <a:rPr lang="en-US" sz="2400" dirty="0" smtClean="0"/>
              <a:t>the </a:t>
            </a:r>
            <a:r>
              <a:rPr lang="en-US" sz="2400" dirty="0"/>
              <a:t>text is not readable; </a:t>
            </a:r>
            <a:r>
              <a:rPr lang="en-US" sz="2400" dirty="0" smtClean="0"/>
              <a:t/>
            </a:r>
            <a:br>
              <a:rPr lang="en-US" sz="2400" dirty="0" smtClean="0"/>
            </a:br>
            <a:r>
              <a:rPr lang="en-US" sz="2400" dirty="0" smtClean="0"/>
              <a:t>you </a:t>
            </a:r>
            <a:r>
              <a:rPr lang="en-US" sz="2400" dirty="0"/>
              <a:t>will learn to fix that </a:t>
            </a:r>
            <a:r>
              <a:rPr lang="en-US" sz="2400" dirty="0" smtClean="0"/>
              <a:t/>
            </a:r>
            <a:br>
              <a:rPr lang="en-US" sz="2400" dirty="0" smtClean="0"/>
            </a:br>
            <a:r>
              <a:rPr lang="en-US" sz="2400" dirty="0" smtClean="0"/>
              <a:t>later </a:t>
            </a:r>
            <a:r>
              <a:rPr lang="en-US" sz="2400" dirty="0"/>
              <a:t>in this lesson.</a:t>
            </a:r>
          </a:p>
          <a:p>
            <a:pPr marL="457200" indent="-457200">
              <a:buFont typeface="+mj-lt"/>
              <a:buAutoNum type="arabicPeriod" startAt="3"/>
            </a:pPr>
            <a:r>
              <a:rPr lang="en-US" sz="2400" b="1" dirty="0" smtClean="0"/>
              <a:t>SAVE</a:t>
            </a:r>
            <a:r>
              <a:rPr lang="en-US" sz="2400" dirty="0" smtClean="0"/>
              <a:t> </a:t>
            </a:r>
            <a:r>
              <a:rPr lang="en-US" sz="2400" dirty="0"/>
              <a:t>the presentation.</a:t>
            </a:r>
          </a:p>
          <a:p>
            <a:r>
              <a:rPr lang="en-US" sz="2400" b="1" dirty="0"/>
              <a:t>LEAVE</a:t>
            </a:r>
            <a:r>
              <a:rPr lang="en-US" sz="2400" dirty="0"/>
              <a:t> the presentation open to use in the next exercise</a:t>
            </a:r>
            <a:r>
              <a:rPr lang="en-US" sz="2400" dirty="0" smtClean="0"/>
              <a:t>.</a:t>
            </a:r>
            <a:endParaRPr lang="en-US" sz="2400" dirty="0"/>
          </a:p>
        </p:txBody>
      </p:sp>
      <p:pic>
        <p:nvPicPr>
          <p:cNvPr id="2" name="Picture 1" descr="06.05.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211959" y="1628800"/>
            <a:ext cx="4309995" cy="3359760"/>
          </a:xfrm>
          <a:prstGeom prst="rect">
            <a:avLst/>
          </a:prstGeom>
        </p:spPr>
      </p:pic>
    </p:spTree>
    <p:extLst>
      <p:ext uri="{BB962C8B-B14F-4D97-AF65-F5344CB8AC3E}">
        <p14:creationId xmlns:p14="http://schemas.microsoft.com/office/powerpoint/2010/main" xmlns="" val="20073405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Choose a Different Chart Type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You can change any chart type to any other type, but the result may not always be what you expect, and you may lose some data</a:t>
            </a:r>
            <a:r>
              <a:rPr lang="en-US" sz="2400" dirty="0" smtClean="0"/>
              <a:t>. </a:t>
            </a:r>
          </a:p>
          <a:p>
            <a:r>
              <a:rPr lang="en-US" sz="2400" dirty="0" smtClean="0"/>
              <a:t>For </a:t>
            </a:r>
            <a:r>
              <a:rPr lang="en-US" sz="2400" dirty="0"/>
              <a:t>example, when you change from any multi-series chart (such as a clustered bar or line) to a pie chart, only the first data series appears on the chart. </a:t>
            </a:r>
            <a:endParaRPr lang="en-US" sz="2400" dirty="0" smtClean="0"/>
          </a:p>
          <a:p>
            <a:r>
              <a:rPr lang="en-US" sz="2400" dirty="0" smtClean="0"/>
              <a:t>In </a:t>
            </a:r>
            <a:r>
              <a:rPr lang="en-US" sz="2400" dirty="0"/>
              <a:t>addition, when you change from a vertical to a horizontal chart, as in the preceding exercise, some of the axis labels may need </a:t>
            </a:r>
            <a:r>
              <a:rPr lang="en-US" sz="2400" dirty="0" smtClean="0"/>
              <a:t>adjustment. </a:t>
            </a:r>
            <a:endParaRPr lang="en-US" sz="2400" dirty="0"/>
          </a:p>
          <a:p>
            <a:r>
              <a:rPr lang="en-US" sz="2400" dirty="0"/>
              <a:t>If you apply a chart type that does not display your data as you want, use Undo to reverse the change and then try another type</a:t>
            </a:r>
            <a:r>
              <a:rPr lang="en-US" sz="2400" dirty="0" smtClean="0"/>
              <a:t>.</a:t>
            </a:r>
            <a:endParaRPr lang="en-US" sz="2400" dirty="0"/>
          </a:p>
        </p:txBody>
      </p:sp>
    </p:spTree>
    <p:extLst>
      <p:ext uri="{BB962C8B-B14F-4D97-AF65-F5344CB8AC3E}">
        <p14:creationId xmlns:p14="http://schemas.microsoft.com/office/powerpoint/2010/main" xmlns="" val="21595899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Applying a Different Chart Layout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PowerPoint </a:t>
            </a:r>
            <a:r>
              <a:rPr lang="en-US" sz="2400" dirty="0"/>
              <a:t>supplies several preformatted chart layouts that you can apply quickly to modify the default layout. </a:t>
            </a:r>
            <a:endParaRPr lang="en-US" sz="2400" dirty="0" smtClean="0"/>
          </a:p>
          <a:p>
            <a:r>
              <a:rPr lang="en-US" sz="2400" dirty="0" smtClean="0"/>
              <a:t>These </a:t>
            </a:r>
            <a:r>
              <a:rPr lang="en-US" sz="2400" dirty="0"/>
              <a:t>layouts may adjust the position of features, such as the legend, or add chart components such as titles and data labels. </a:t>
            </a:r>
            <a:endParaRPr lang="en-US" sz="2400" dirty="0" smtClean="0"/>
          </a:p>
          <a:p>
            <a:r>
              <a:rPr lang="en-US" sz="2400" dirty="0" smtClean="0"/>
              <a:t>In </a:t>
            </a:r>
            <a:r>
              <a:rPr lang="en-US" sz="2400" dirty="0"/>
              <a:t>this exercise, you choose a different chart layout</a:t>
            </a:r>
            <a:r>
              <a:rPr lang="en-US" sz="2400" dirty="0" smtClean="0"/>
              <a:t>.</a:t>
            </a:r>
            <a:endParaRPr lang="en-US" sz="2400" dirty="0"/>
          </a:p>
        </p:txBody>
      </p:sp>
    </p:spTree>
    <p:extLst>
      <p:ext uri="{BB962C8B-B14F-4D97-AF65-F5344CB8AC3E}">
        <p14:creationId xmlns:p14="http://schemas.microsoft.com/office/powerpoint/2010/main" xmlns="" val="4470379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Apply a Different Chart Layout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Revenues Final</a:t>
            </a:r>
            <a:r>
              <a:rPr lang="en-US" sz="2400" dirty="0"/>
              <a:t> presentation that is still open from the previous exercise.</a:t>
            </a:r>
          </a:p>
          <a:p>
            <a:pPr marL="457200" indent="-457200">
              <a:buFont typeface="+mj-lt"/>
              <a:buAutoNum type="arabicPeriod"/>
            </a:pPr>
            <a:r>
              <a:rPr lang="en-US" sz="2400" dirty="0" smtClean="0"/>
              <a:t>With </a:t>
            </a:r>
            <a:r>
              <a:rPr lang="en-US" sz="2400" dirty="0"/>
              <a:t>the chart on slide 3 </a:t>
            </a:r>
            <a:r>
              <a:rPr lang="en-US" sz="2400" dirty="0" smtClean="0"/>
              <a:t/>
            </a:r>
            <a:br>
              <a:rPr lang="en-US" sz="2400" dirty="0" smtClean="0"/>
            </a:br>
            <a:r>
              <a:rPr lang="en-US" sz="2400" dirty="0" smtClean="0"/>
              <a:t>selected</a:t>
            </a:r>
            <a:r>
              <a:rPr lang="en-US" sz="2400" dirty="0"/>
              <a:t>, click the </a:t>
            </a:r>
            <a:r>
              <a:rPr lang="en-US" sz="2400" b="1" dirty="0"/>
              <a:t>More</a:t>
            </a:r>
            <a:r>
              <a:rPr lang="en-US" sz="2400" dirty="0"/>
              <a:t> button </a:t>
            </a:r>
            <a:br>
              <a:rPr lang="en-US" sz="2400" dirty="0"/>
            </a:br>
            <a:r>
              <a:rPr lang="en-US" sz="2400" dirty="0" smtClean="0"/>
              <a:t>in </a:t>
            </a:r>
            <a:r>
              <a:rPr lang="en-US" sz="2400" dirty="0"/>
              <a:t>the </a:t>
            </a:r>
            <a:r>
              <a:rPr lang="en-US" sz="2400" b="1" dirty="0"/>
              <a:t>Chart Layouts</a:t>
            </a:r>
            <a:r>
              <a:rPr lang="en-US" sz="2400" dirty="0"/>
              <a:t> group on </a:t>
            </a:r>
            <a:r>
              <a:rPr lang="en-US" sz="2400" dirty="0" smtClean="0"/>
              <a:t/>
            </a:r>
            <a:br>
              <a:rPr lang="en-US" sz="2400" dirty="0" smtClean="0"/>
            </a:br>
            <a:r>
              <a:rPr lang="en-US" sz="2400" dirty="0" smtClean="0"/>
              <a:t>the </a:t>
            </a:r>
            <a:r>
              <a:rPr lang="en-US" sz="2400" dirty="0"/>
              <a:t>Chart Tools Design tab. The </a:t>
            </a:r>
            <a:r>
              <a:rPr lang="en-US" sz="2400" dirty="0" smtClean="0"/>
              <a:t/>
            </a:r>
            <a:br>
              <a:rPr lang="en-US" sz="2400" dirty="0" smtClean="0"/>
            </a:br>
            <a:r>
              <a:rPr lang="en-US" sz="2400" dirty="0" smtClean="0"/>
              <a:t>Chart </a:t>
            </a:r>
            <a:r>
              <a:rPr lang="en-US" sz="2400" dirty="0"/>
              <a:t>Layout gallery displays, </a:t>
            </a:r>
            <a:r>
              <a:rPr lang="en-US" sz="2400" dirty="0" smtClean="0"/>
              <a:t/>
            </a:r>
            <a:br>
              <a:rPr lang="en-US" sz="2400" dirty="0" smtClean="0"/>
            </a:br>
            <a:r>
              <a:rPr lang="en-US" sz="2400" dirty="0" smtClean="0"/>
              <a:t>as </a:t>
            </a:r>
            <a:r>
              <a:rPr lang="en-US" sz="2400" dirty="0"/>
              <a:t>shown </a:t>
            </a:r>
            <a:r>
              <a:rPr lang="en-US" sz="2400" dirty="0" smtClean="0"/>
              <a:t>at right.</a:t>
            </a:r>
            <a:endParaRPr lang="en-US" sz="2400" dirty="0"/>
          </a:p>
          <a:p>
            <a:pPr marL="457200" indent="-457200">
              <a:buFont typeface="+mj-lt"/>
              <a:buAutoNum type="arabicPeriod"/>
            </a:pPr>
            <a:r>
              <a:rPr lang="en-US" sz="2400" dirty="0" smtClean="0"/>
              <a:t>Click </a:t>
            </a:r>
            <a:r>
              <a:rPr lang="en-US" sz="2400" b="1" dirty="0"/>
              <a:t>Layout 2</a:t>
            </a:r>
            <a:r>
              <a:rPr lang="en-US" sz="2400" dirty="0"/>
              <a:t> in the gallery. </a:t>
            </a:r>
            <a:r>
              <a:rPr lang="en-US" sz="2400" dirty="0" smtClean="0"/>
              <a:t/>
            </a:r>
            <a:br>
              <a:rPr lang="en-US" sz="2400" dirty="0" smtClean="0"/>
            </a:br>
            <a:r>
              <a:rPr lang="en-US" sz="2400" dirty="0" smtClean="0"/>
              <a:t>The </a:t>
            </a:r>
            <a:r>
              <a:rPr lang="en-US" sz="2400" dirty="0"/>
              <a:t>layout is modified to place </a:t>
            </a:r>
            <a:r>
              <a:rPr lang="en-US" sz="2400" dirty="0" smtClean="0"/>
              <a:t/>
            </a:r>
            <a:br>
              <a:rPr lang="en-US" sz="2400" dirty="0" smtClean="0"/>
            </a:br>
            <a:r>
              <a:rPr lang="en-US" sz="2400" dirty="0" smtClean="0"/>
              <a:t>the </a:t>
            </a:r>
            <a:r>
              <a:rPr lang="en-US" sz="2400" dirty="0"/>
              <a:t>legend above the chart and add data labels to each of the bars. See </a:t>
            </a:r>
            <a:r>
              <a:rPr lang="en-US" sz="2400" dirty="0" smtClean="0"/>
              <a:t>the figure on the next slide.</a:t>
            </a:r>
            <a:endParaRPr lang="en-US" sz="2400" dirty="0"/>
          </a:p>
        </p:txBody>
      </p:sp>
      <p:pic>
        <p:nvPicPr>
          <p:cNvPr id="2" name="Picture 1" descr="06.06.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364088" y="2276872"/>
            <a:ext cx="3134360" cy="3029881"/>
          </a:xfrm>
          <a:prstGeom prst="rect">
            <a:avLst/>
          </a:prstGeom>
        </p:spPr>
      </p:pic>
    </p:spTree>
    <p:extLst>
      <p:ext uri="{BB962C8B-B14F-4D97-AF65-F5344CB8AC3E}">
        <p14:creationId xmlns:p14="http://schemas.microsoft.com/office/powerpoint/2010/main" xmlns="" val="1263550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Apply a Different Chart Layout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3"/>
            </a:pPr>
            <a:r>
              <a:rPr lang="en-US" sz="2400" dirty="0" smtClean="0"/>
              <a:t>Switch </a:t>
            </a:r>
            <a:r>
              <a:rPr lang="en-US" sz="2400" dirty="0"/>
              <a:t>to the </a:t>
            </a:r>
            <a:r>
              <a:rPr lang="en-US" sz="2400" b="1" dirty="0"/>
              <a:t>Chart </a:t>
            </a:r>
            <a:r>
              <a:rPr lang="en-US" sz="2400" b="1" dirty="0" smtClean="0"/>
              <a:t/>
            </a:r>
            <a:br>
              <a:rPr lang="en-US" sz="2400" b="1" dirty="0" smtClean="0"/>
            </a:br>
            <a:r>
              <a:rPr lang="en-US" sz="2400" b="1" dirty="0" smtClean="0"/>
              <a:t>Tools </a:t>
            </a:r>
            <a:r>
              <a:rPr lang="en-US" sz="2400" b="1" dirty="0"/>
              <a:t>Layout</a:t>
            </a:r>
            <a:r>
              <a:rPr lang="en-US" sz="2400" dirty="0"/>
              <a:t> tab.</a:t>
            </a:r>
          </a:p>
          <a:p>
            <a:pPr marL="457200" indent="-457200">
              <a:buFont typeface="+mj-lt"/>
              <a:buAutoNum type="arabicPeriod" startAt="3"/>
            </a:pPr>
            <a:r>
              <a:rPr lang="en-US" sz="2400" dirty="0" smtClean="0"/>
              <a:t>Click </a:t>
            </a:r>
            <a:r>
              <a:rPr lang="en-US" sz="2400" dirty="0"/>
              <a:t>the </a:t>
            </a:r>
            <a:r>
              <a:rPr lang="en-US" sz="2400" b="1" dirty="0"/>
              <a:t>Chart Title</a:t>
            </a:r>
            <a:r>
              <a:rPr lang="en-US" sz="2400" dirty="0"/>
              <a:t> </a:t>
            </a:r>
            <a:r>
              <a:rPr lang="en-US" sz="2400" dirty="0" smtClean="0"/>
              <a:t/>
            </a:r>
            <a:br>
              <a:rPr lang="en-US" sz="2400" dirty="0" smtClean="0"/>
            </a:br>
            <a:r>
              <a:rPr lang="en-US" sz="2400" dirty="0" smtClean="0"/>
              <a:t>button </a:t>
            </a:r>
            <a:r>
              <a:rPr lang="en-US" sz="2400" dirty="0"/>
              <a:t>to open a menu, </a:t>
            </a:r>
            <a:r>
              <a:rPr lang="en-US" sz="2400" dirty="0" smtClean="0"/>
              <a:t/>
            </a:r>
            <a:br>
              <a:rPr lang="en-US" sz="2400" dirty="0" smtClean="0"/>
            </a:br>
            <a:r>
              <a:rPr lang="en-US" sz="2400" dirty="0" smtClean="0"/>
              <a:t>and </a:t>
            </a:r>
            <a:r>
              <a:rPr lang="en-US" sz="2400" dirty="0"/>
              <a:t>click </a:t>
            </a:r>
            <a:r>
              <a:rPr lang="en-US" sz="2400" b="1" dirty="0"/>
              <a:t>None</a:t>
            </a:r>
            <a:r>
              <a:rPr lang="en-US" sz="2400" dirty="0"/>
              <a:t>. The </a:t>
            </a:r>
            <a:r>
              <a:rPr lang="en-US" sz="2400" dirty="0" smtClean="0"/>
              <a:t/>
            </a:r>
            <a:br>
              <a:rPr lang="en-US" sz="2400" dirty="0" smtClean="0"/>
            </a:br>
            <a:r>
              <a:rPr lang="en-US" sz="2400" dirty="0" smtClean="0"/>
              <a:t>chart </a:t>
            </a:r>
            <a:r>
              <a:rPr lang="en-US" sz="2400" dirty="0"/>
              <a:t>title is removed. </a:t>
            </a:r>
            <a:r>
              <a:rPr lang="en-US" sz="2400" dirty="0" smtClean="0"/>
              <a:t/>
            </a:r>
            <a:br>
              <a:rPr lang="en-US" sz="2400" dirty="0" smtClean="0"/>
            </a:br>
            <a:r>
              <a:rPr lang="en-US" sz="2400" dirty="0" smtClean="0"/>
              <a:t>(</a:t>
            </a:r>
            <a:r>
              <a:rPr lang="en-US" sz="2400" dirty="0"/>
              <a:t>It’s not necessary </a:t>
            </a:r>
            <a:r>
              <a:rPr lang="en-US" sz="2400" dirty="0" smtClean="0"/>
              <a:t/>
            </a:r>
            <a:br>
              <a:rPr lang="en-US" sz="2400" dirty="0" smtClean="0"/>
            </a:br>
            <a:r>
              <a:rPr lang="en-US" sz="2400" dirty="0" smtClean="0"/>
              <a:t>because </a:t>
            </a:r>
            <a:r>
              <a:rPr lang="en-US" sz="2400" dirty="0"/>
              <a:t>the slide itself </a:t>
            </a:r>
            <a:r>
              <a:rPr lang="en-US" sz="2400" dirty="0" smtClean="0"/>
              <a:t/>
            </a:r>
            <a:br>
              <a:rPr lang="en-US" sz="2400" dirty="0" smtClean="0"/>
            </a:br>
            <a:r>
              <a:rPr lang="en-US" sz="2400" dirty="0" smtClean="0"/>
              <a:t>provides </a:t>
            </a:r>
            <a:r>
              <a:rPr lang="en-US" sz="2400" dirty="0"/>
              <a:t>a title.)</a:t>
            </a:r>
          </a:p>
          <a:p>
            <a:pPr marL="457200" indent="-457200">
              <a:buFont typeface="+mj-lt"/>
              <a:buAutoNum type="arabicPeriod" startAt="3"/>
            </a:pPr>
            <a:r>
              <a:rPr lang="en-US" sz="2400" b="1" dirty="0" smtClean="0"/>
              <a:t>SAVE</a:t>
            </a:r>
            <a:r>
              <a:rPr lang="en-US" sz="2400" dirty="0" smtClean="0"/>
              <a:t> </a:t>
            </a:r>
            <a:r>
              <a:rPr lang="en-US" sz="2400" dirty="0"/>
              <a:t>the presentation and then </a:t>
            </a:r>
            <a:r>
              <a:rPr lang="en-US" sz="2400" b="1" dirty="0"/>
              <a:t>CLOSE</a:t>
            </a:r>
            <a:r>
              <a:rPr lang="en-US" sz="2400" dirty="0"/>
              <a:t> the file.</a:t>
            </a:r>
          </a:p>
          <a:p>
            <a:r>
              <a:rPr lang="en-US" sz="2400" b="1" dirty="0"/>
              <a:t>LEAVE</a:t>
            </a:r>
            <a:r>
              <a:rPr lang="en-US" sz="2400" dirty="0"/>
              <a:t> PowerPoint open to use in the next exercise</a:t>
            </a:r>
            <a:r>
              <a:rPr lang="en-US" sz="2400" dirty="0" smtClean="0"/>
              <a:t>.</a:t>
            </a:r>
            <a:endParaRPr lang="en-US" sz="2400" dirty="0"/>
          </a:p>
        </p:txBody>
      </p:sp>
      <p:pic>
        <p:nvPicPr>
          <p:cNvPr id="2" name="Picture 1" descr="06.07.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211960" y="1628800"/>
            <a:ext cx="4389120" cy="3435722"/>
          </a:xfrm>
          <a:prstGeom prst="rect">
            <a:avLst/>
          </a:prstGeom>
        </p:spPr>
      </p:pic>
    </p:spTree>
    <p:extLst>
      <p:ext uri="{BB962C8B-B14F-4D97-AF65-F5344CB8AC3E}">
        <p14:creationId xmlns:p14="http://schemas.microsoft.com/office/powerpoint/2010/main" xmlns="" val="21572242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Formatting Charts with Quick Styles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Chart </a:t>
            </a:r>
            <a:r>
              <a:rPr lang="en-US" sz="2400" dirty="0"/>
              <a:t>Quick Styles provide instant formatting to change the look of a chart. A Quick Style can change colors and borders of data markers, apply effects to the data markers, and apply color to the chart or plot area. </a:t>
            </a:r>
          </a:p>
          <a:p>
            <a:r>
              <a:rPr lang="en-US" sz="2400" dirty="0" smtClean="0"/>
              <a:t>You </a:t>
            </a:r>
            <a:r>
              <a:rPr lang="en-US" sz="2400" dirty="0"/>
              <a:t>can use a Quick Style to format a chart if you do not have time to adjust formatting of chart elements such as data series or the individual data points in a series. </a:t>
            </a:r>
            <a:endParaRPr lang="en-US" sz="2400" dirty="0" smtClean="0"/>
          </a:p>
          <a:p>
            <a:r>
              <a:rPr lang="en-US" sz="2400" dirty="0" smtClean="0"/>
              <a:t>In </a:t>
            </a:r>
            <a:r>
              <a:rPr lang="en-US" sz="2400" dirty="0"/>
              <a:t>this exercise, you apply a Quick Style to a chart</a:t>
            </a:r>
            <a:r>
              <a:rPr lang="en-US" sz="2400" dirty="0" smtClean="0"/>
              <a:t>.</a:t>
            </a:r>
            <a:endParaRPr lang="en-US" sz="2400" dirty="0"/>
          </a:p>
        </p:txBody>
      </p:sp>
    </p:spTree>
    <p:extLst>
      <p:ext uri="{BB962C8B-B14F-4D97-AF65-F5344CB8AC3E}">
        <p14:creationId xmlns:p14="http://schemas.microsoft.com/office/powerpoint/2010/main" xmlns="" val="24658754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Objectives</a:t>
            </a:r>
          </a:p>
        </p:txBody>
      </p:sp>
      <p:pic>
        <p:nvPicPr>
          <p:cNvPr id="2" name="Picture 1" descr="06.skillsMatrix.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11560" y="1556792"/>
            <a:ext cx="7943160" cy="4392428"/>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Apply a Quick Style to a Chart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To </a:t>
            </a:r>
            <a:r>
              <a:rPr lang="en-US" sz="2400" dirty="0"/>
              <a:t>apply a quick style to a chart, perform </a:t>
            </a:r>
            <a:r>
              <a:rPr lang="en-US" sz="2400" dirty="0" smtClean="0"/>
              <a:t>these </a:t>
            </a:r>
            <a:r>
              <a:rPr lang="en-US" sz="2400" dirty="0"/>
              <a:t>steps:</a:t>
            </a:r>
          </a:p>
          <a:p>
            <a:pPr marL="457200" indent="-457200">
              <a:buFont typeface="+mj-lt"/>
              <a:buAutoNum type="arabicPeriod"/>
            </a:pPr>
            <a:r>
              <a:rPr lang="en-US" sz="2400" b="1" dirty="0" smtClean="0"/>
              <a:t>OPEN</a:t>
            </a:r>
            <a:r>
              <a:rPr lang="en-US" sz="2400" dirty="0" smtClean="0"/>
              <a:t> </a:t>
            </a:r>
            <a:r>
              <a:rPr lang="en-US" sz="2400" dirty="0"/>
              <a:t>the </a:t>
            </a:r>
            <a:r>
              <a:rPr lang="en-US" sz="2400" b="1" i="1" dirty="0"/>
              <a:t>Conditions</a:t>
            </a:r>
            <a:r>
              <a:rPr lang="en-US" sz="2400" dirty="0"/>
              <a:t> presentation and save it as </a:t>
            </a:r>
            <a:r>
              <a:rPr lang="en-US" sz="2400" b="1" i="1" dirty="0"/>
              <a:t>Conditions Final</a:t>
            </a:r>
            <a:r>
              <a:rPr lang="en-US" sz="2400" i="1" dirty="0"/>
              <a:t>.</a:t>
            </a:r>
            <a:endParaRPr lang="en-US" sz="2400" dirty="0"/>
          </a:p>
          <a:p>
            <a:pPr marL="457200" indent="-457200">
              <a:buFont typeface="+mj-lt"/>
              <a:buAutoNum type="arabicPeriod"/>
            </a:pPr>
            <a:r>
              <a:rPr lang="en-US" sz="2400" dirty="0" smtClean="0"/>
              <a:t>Go </a:t>
            </a:r>
            <a:r>
              <a:rPr lang="en-US" sz="2400" dirty="0"/>
              <a:t>to slide 2 and click </a:t>
            </a:r>
            <a:r>
              <a:rPr lang="en-US" sz="2400" dirty="0" smtClean="0"/>
              <a:t/>
            </a:r>
            <a:br>
              <a:rPr lang="en-US" sz="2400" dirty="0" smtClean="0"/>
            </a:br>
            <a:r>
              <a:rPr lang="en-US" sz="2400" dirty="0" smtClean="0"/>
              <a:t>the </a:t>
            </a:r>
            <a:r>
              <a:rPr lang="en-US" sz="2400" dirty="0"/>
              <a:t>chart to select it.</a:t>
            </a:r>
          </a:p>
          <a:p>
            <a:pPr marL="457200" indent="-457200">
              <a:buFont typeface="+mj-lt"/>
              <a:buAutoNum type="arabicPeriod"/>
            </a:pPr>
            <a:r>
              <a:rPr lang="en-US" sz="2400" dirty="0" smtClean="0"/>
              <a:t>On </a:t>
            </a:r>
            <a:r>
              <a:rPr lang="en-US" sz="2400" dirty="0"/>
              <a:t>the Chart Tools Design </a:t>
            </a:r>
            <a:r>
              <a:rPr lang="en-US" sz="2400" dirty="0" smtClean="0"/>
              <a:t/>
            </a:r>
            <a:br>
              <a:rPr lang="en-US" sz="2400" dirty="0" smtClean="0"/>
            </a:br>
            <a:r>
              <a:rPr lang="en-US" sz="2400" dirty="0" smtClean="0"/>
              <a:t>tab</a:t>
            </a:r>
            <a:r>
              <a:rPr lang="en-US" sz="2400" dirty="0"/>
              <a:t>, click the </a:t>
            </a:r>
            <a:r>
              <a:rPr lang="en-US" sz="2400" b="1" dirty="0"/>
              <a:t>More</a:t>
            </a:r>
            <a:r>
              <a:rPr lang="en-US" sz="2400" dirty="0"/>
              <a:t> button </a:t>
            </a:r>
            <a:r>
              <a:rPr lang="en-US" sz="2400" dirty="0" smtClean="0"/>
              <a:t/>
            </a:r>
            <a:br>
              <a:rPr lang="en-US" sz="2400" dirty="0" smtClean="0"/>
            </a:br>
            <a:r>
              <a:rPr lang="en-US" sz="2400" dirty="0" smtClean="0"/>
              <a:t>in </a:t>
            </a:r>
            <a:r>
              <a:rPr lang="en-US" sz="2400" dirty="0"/>
              <a:t>the </a:t>
            </a:r>
            <a:r>
              <a:rPr lang="en-US" sz="2400" b="1" dirty="0"/>
              <a:t>Chart Styles</a:t>
            </a:r>
            <a:r>
              <a:rPr lang="en-US" sz="2400" dirty="0"/>
              <a:t> group. </a:t>
            </a:r>
            <a:r>
              <a:rPr lang="en-US" sz="2400" dirty="0" smtClean="0"/>
              <a:t/>
            </a:r>
            <a:br>
              <a:rPr lang="en-US" sz="2400" dirty="0" smtClean="0"/>
            </a:br>
            <a:r>
              <a:rPr lang="en-US" sz="2400" dirty="0" smtClean="0"/>
              <a:t>The </a:t>
            </a:r>
            <a:r>
              <a:rPr lang="en-US" sz="2400" b="1" dirty="0"/>
              <a:t>Quick Styles</a:t>
            </a:r>
            <a:r>
              <a:rPr lang="en-US" sz="2400" dirty="0"/>
              <a:t> gallery </a:t>
            </a:r>
            <a:r>
              <a:rPr lang="en-US" sz="2400" dirty="0" smtClean="0"/>
              <a:t/>
            </a:r>
            <a:br>
              <a:rPr lang="en-US" sz="2400" dirty="0" smtClean="0"/>
            </a:br>
            <a:r>
              <a:rPr lang="en-US" sz="2400" dirty="0" smtClean="0"/>
              <a:t>appears</a:t>
            </a:r>
            <a:r>
              <a:rPr lang="en-US" sz="2400" dirty="0"/>
              <a:t>, as shown </a:t>
            </a:r>
            <a:r>
              <a:rPr lang="en-US" sz="2400" dirty="0" smtClean="0"/>
              <a:t/>
            </a:r>
            <a:br>
              <a:rPr lang="en-US" sz="2400" dirty="0" smtClean="0"/>
            </a:br>
            <a:r>
              <a:rPr lang="en-US" sz="2400" dirty="0" smtClean="0"/>
              <a:t>at right.</a:t>
            </a:r>
            <a:endParaRPr lang="en-US" sz="2400" dirty="0"/>
          </a:p>
        </p:txBody>
      </p:sp>
      <p:pic>
        <p:nvPicPr>
          <p:cNvPr id="2" name="Picture 1" descr="06.08.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507962" y="2564905"/>
            <a:ext cx="4119862" cy="3104376"/>
          </a:xfrm>
          <a:prstGeom prst="rect">
            <a:avLst/>
          </a:prstGeom>
        </p:spPr>
      </p:pic>
    </p:spTree>
    <p:extLst>
      <p:ext uri="{BB962C8B-B14F-4D97-AF65-F5344CB8AC3E}">
        <p14:creationId xmlns:p14="http://schemas.microsoft.com/office/powerpoint/2010/main" xmlns="" val="27235069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Apply a Quick Style to a Chart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Click </a:t>
            </a:r>
            <a:r>
              <a:rPr lang="en-US" sz="2400" b="1" dirty="0"/>
              <a:t>Style 7</a:t>
            </a:r>
            <a:r>
              <a:rPr lang="en-US" sz="2400" dirty="0"/>
              <a:t>. The data series’ colors change to variations of another theme color. This is not quite dramatic enough for your purpose.</a:t>
            </a:r>
          </a:p>
          <a:p>
            <a:pPr marL="457200" indent="-457200">
              <a:buFont typeface="+mj-lt"/>
              <a:buAutoNum type="arabicPeriod" startAt="4"/>
            </a:pPr>
            <a:r>
              <a:rPr lang="en-US" sz="2400" dirty="0" smtClean="0"/>
              <a:t>Click </a:t>
            </a:r>
            <a:r>
              <a:rPr lang="en-US" sz="2400" dirty="0"/>
              <a:t>the </a:t>
            </a:r>
            <a:r>
              <a:rPr lang="en-US" sz="2400" b="1" dirty="0"/>
              <a:t>More</a:t>
            </a:r>
            <a:r>
              <a:rPr lang="en-US" sz="2400" dirty="0"/>
              <a:t> button again, </a:t>
            </a:r>
            <a:r>
              <a:rPr lang="en-US" sz="2400" dirty="0" smtClean="0"/>
              <a:t/>
            </a:r>
            <a:br>
              <a:rPr lang="en-US" sz="2400" dirty="0" smtClean="0"/>
            </a:br>
            <a:r>
              <a:rPr lang="en-US" sz="2400" dirty="0" smtClean="0"/>
              <a:t>and </a:t>
            </a:r>
            <a:r>
              <a:rPr lang="en-US" sz="2400" dirty="0"/>
              <a:t>then click </a:t>
            </a:r>
            <a:r>
              <a:rPr lang="en-US" sz="2400" b="1" dirty="0"/>
              <a:t>Style 43</a:t>
            </a:r>
            <a:r>
              <a:rPr lang="en-US" sz="2400" dirty="0"/>
              <a:t>. This </a:t>
            </a:r>
            <a:r>
              <a:rPr lang="en-US" sz="2400" dirty="0" smtClean="0"/>
              <a:t/>
            </a:r>
            <a:br>
              <a:rPr lang="en-US" sz="2400" dirty="0" smtClean="0"/>
            </a:br>
            <a:r>
              <a:rPr lang="en-US" sz="2400" dirty="0" smtClean="0"/>
              <a:t>style </a:t>
            </a:r>
            <a:r>
              <a:rPr lang="en-US" sz="2400" dirty="0"/>
              <a:t>applies new theme </a:t>
            </a:r>
            <a:r>
              <a:rPr lang="en-US" sz="2400" dirty="0" smtClean="0"/>
              <a:t/>
            </a:r>
            <a:br>
              <a:rPr lang="en-US" sz="2400" dirty="0" smtClean="0"/>
            </a:br>
            <a:r>
              <a:rPr lang="en-US" sz="2400" dirty="0" smtClean="0"/>
              <a:t>color</a:t>
            </a:r>
            <a:r>
              <a:rPr lang="en-US" sz="2400" dirty="0"/>
              <a:t>, bevel effects, and </a:t>
            </a:r>
            <a:r>
              <a:rPr lang="en-US" sz="2400" dirty="0" smtClean="0"/>
              <a:t/>
            </a:r>
            <a:br>
              <a:rPr lang="en-US" sz="2400" dirty="0" smtClean="0"/>
            </a:br>
            <a:r>
              <a:rPr lang="en-US" sz="2400" dirty="0" smtClean="0"/>
              <a:t>different </a:t>
            </a:r>
            <a:r>
              <a:rPr lang="en-US" sz="2400" dirty="0"/>
              <a:t>chart background </a:t>
            </a:r>
            <a:r>
              <a:rPr lang="en-US" sz="2400" dirty="0" smtClean="0"/>
              <a:t/>
            </a:r>
            <a:br>
              <a:rPr lang="en-US" sz="2400" dirty="0" smtClean="0"/>
            </a:br>
            <a:r>
              <a:rPr lang="en-US" sz="2400" dirty="0" smtClean="0"/>
              <a:t>colors</a:t>
            </a:r>
            <a:r>
              <a:rPr lang="en-US" sz="2400" dirty="0"/>
              <a:t>, as shown </a:t>
            </a:r>
            <a:r>
              <a:rPr lang="en-US" sz="2400" dirty="0" smtClean="0"/>
              <a:t>at right.</a:t>
            </a:r>
            <a:endParaRPr lang="en-US" sz="2400" dirty="0"/>
          </a:p>
          <a:p>
            <a:pPr marL="457200" indent="-457200">
              <a:buFont typeface="+mj-lt"/>
              <a:buAutoNum type="arabicPeriod" startAt="4"/>
            </a:pPr>
            <a:r>
              <a:rPr lang="en-US" sz="2400" b="1" dirty="0" smtClean="0"/>
              <a:t>SAVE</a:t>
            </a:r>
            <a:r>
              <a:rPr lang="en-US" sz="2400" dirty="0" smtClean="0"/>
              <a:t> </a:t>
            </a:r>
            <a:r>
              <a:rPr lang="en-US" sz="2400" dirty="0"/>
              <a:t>the presentation and </a:t>
            </a:r>
            <a:r>
              <a:rPr lang="en-US" sz="2400" dirty="0" smtClean="0"/>
              <a:t/>
            </a:r>
            <a:br>
              <a:rPr lang="en-US" sz="2400" dirty="0" smtClean="0"/>
            </a:br>
            <a:r>
              <a:rPr lang="en-US" sz="2400" dirty="0" smtClean="0"/>
              <a:t>then </a:t>
            </a:r>
            <a:r>
              <a:rPr lang="en-US" sz="2400" b="1" dirty="0"/>
              <a:t>CLOSE</a:t>
            </a:r>
            <a:r>
              <a:rPr lang="en-US" sz="2400" dirty="0"/>
              <a:t> the file.</a:t>
            </a:r>
          </a:p>
          <a:p>
            <a:r>
              <a:rPr lang="en-US" sz="2400" b="1" dirty="0"/>
              <a:t>LEAVE</a:t>
            </a:r>
            <a:r>
              <a:rPr lang="en-US" sz="2400" dirty="0"/>
              <a:t> PowerPoint open to use in the next exercise.</a:t>
            </a:r>
          </a:p>
          <a:p>
            <a:endParaRPr lang="en-US" sz="2400" dirty="0"/>
          </a:p>
          <a:p>
            <a:endParaRPr lang="en-US" sz="2400" dirty="0"/>
          </a:p>
        </p:txBody>
      </p:sp>
      <p:pic>
        <p:nvPicPr>
          <p:cNvPr id="2" name="Picture 1" descr="06.09.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788024" y="2848496"/>
            <a:ext cx="3581816" cy="2702559"/>
          </a:xfrm>
          <a:prstGeom prst="rect">
            <a:avLst/>
          </a:prstGeom>
        </p:spPr>
      </p:pic>
    </p:spTree>
    <p:extLst>
      <p:ext uri="{BB962C8B-B14F-4D97-AF65-F5344CB8AC3E}">
        <p14:creationId xmlns:p14="http://schemas.microsoft.com/office/powerpoint/2010/main" xmlns="" val="1971080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Modifying Chart Data and Elements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You </a:t>
            </a:r>
            <a:r>
              <a:rPr lang="en-US" sz="2400" dirty="0"/>
              <a:t>can change the data on which the chart is based at any time or change the way in which the data is plotted. You can also add or remove chart elements as desired to customize your chart</a:t>
            </a:r>
            <a:r>
              <a:rPr lang="en-US" sz="2400" dirty="0" smtClean="0"/>
              <a:t>.</a:t>
            </a:r>
            <a:endParaRPr lang="en-US" sz="2400" dirty="0"/>
          </a:p>
        </p:txBody>
      </p:sp>
    </p:spTree>
    <p:extLst>
      <p:ext uri="{BB962C8B-B14F-4D97-AF65-F5344CB8AC3E}">
        <p14:creationId xmlns:p14="http://schemas.microsoft.com/office/powerpoint/2010/main" xmlns="" val="14818707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Editing a Chart’s Data</a:t>
            </a:r>
          </a:p>
        </p:txBody>
      </p:sp>
      <p:sp>
        <p:nvSpPr>
          <p:cNvPr id="21506" name="Rectangle 3"/>
          <p:cNvSpPr>
            <a:spLocks noGrp="1" noChangeArrowheads="1"/>
          </p:cNvSpPr>
          <p:nvPr>
            <p:ph type="body" idx="1"/>
          </p:nvPr>
        </p:nvSpPr>
        <p:spPr>
          <a:xfrm>
            <a:off x="457200" y="1600200"/>
            <a:ext cx="8229600" cy="4876800"/>
          </a:xfrm>
        </p:spPr>
        <p:txBody>
          <a:bodyPr/>
          <a:lstStyle/>
          <a:p>
            <a:r>
              <a:rPr lang="en-US" sz="2100" dirty="0" smtClean="0"/>
              <a:t>Chart </a:t>
            </a:r>
            <a:r>
              <a:rPr lang="en-US" sz="2100" dirty="0"/>
              <a:t>data remains “live” as long as the chart remains on the slide. You can reopen the chart worksheet at any time to adjust the data. </a:t>
            </a:r>
            <a:endParaRPr lang="en-US" sz="2100" dirty="0" smtClean="0"/>
          </a:p>
          <a:p>
            <a:r>
              <a:rPr lang="en-US" sz="2100" dirty="0" smtClean="0"/>
              <a:t>Changes </a:t>
            </a:r>
            <a:r>
              <a:rPr lang="en-US" sz="2100" dirty="0"/>
              <a:t>you make to the chart data worksheet are immediately reflected on the PowerPoint chart. Use the Edit Data button to reactivate the data worksheet in Excel, and make your changes there. </a:t>
            </a:r>
            <a:endParaRPr lang="en-US" sz="2100" dirty="0" smtClean="0"/>
          </a:p>
          <a:p>
            <a:r>
              <a:rPr lang="en-US" sz="2100" dirty="0" smtClean="0"/>
              <a:t>You </a:t>
            </a:r>
            <a:r>
              <a:rPr lang="en-US" sz="2100" dirty="0"/>
              <a:t>can also use Switch Rows/Columns to plot the data on different axes. </a:t>
            </a:r>
          </a:p>
          <a:p>
            <a:r>
              <a:rPr lang="en-US" sz="2100" dirty="0"/>
              <a:t>Before you can edit chart data, you must select it. To select an individual cell in the data sheet, click that cell. To select ranges of cells, drag across them, or click a column or row header to select the entire row or column.  </a:t>
            </a:r>
            <a:endParaRPr lang="en-US" sz="2100" dirty="0" smtClean="0"/>
          </a:p>
          <a:p>
            <a:r>
              <a:rPr lang="en-US" sz="2100" dirty="0" smtClean="0"/>
              <a:t>In </a:t>
            </a:r>
            <a:r>
              <a:rPr lang="en-US" sz="2100" dirty="0"/>
              <a:t>the following exercise, you practice editing chart data, including selecting individual cells and entire columns. </a:t>
            </a:r>
          </a:p>
        </p:txBody>
      </p:sp>
    </p:spTree>
    <p:extLst>
      <p:ext uri="{BB962C8B-B14F-4D97-AF65-F5344CB8AC3E}">
        <p14:creationId xmlns:p14="http://schemas.microsoft.com/office/powerpoint/2010/main" xmlns="" val="4639655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Edit a Chart’s Data</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To </a:t>
            </a:r>
            <a:r>
              <a:rPr lang="en-US" sz="2400" dirty="0"/>
              <a:t>edit a chart’s data, do the following:</a:t>
            </a:r>
          </a:p>
          <a:p>
            <a:pPr marL="457200" indent="-457200">
              <a:buFont typeface="+mj-lt"/>
              <a:buAutoNum type="arabicPeriod"/>
            </a:pPr>
            <a:r>
              <a:rPr lang="en-US" sz="2400" b="1" dirty="0" smtClean="0"/>
              <a:t>OPEN</a:t>
            </a:r>
            <a:r>
              <a:rPr lang="en-US" sz="2400" dirty="0" smtClean="0"/>
              <a:t> </a:t>
            </a:r>
            <a:r>
              <a:rPr lang="en-US" sz="2400" dirty="0"/>
              <a:t>the </a:t>
            </a:r>
            <a:r>
              <a:rPr lang="en-US" sz="2400" b="1" i="1" dirty="0"/>
              <a:t>Pricing</a:t>
            </a:r>
            <a:r>
              <a:rPr lang="en-US" sz="2400" dirty="0"/>
              <a:t> presentation and save it as </a:t>
            </a:r>
            <a:r>
              <a:rPr lang="en-US" sz="2400" b="1" i="1" dirty="0"/>
              <a:t>Pricing Final</a:t>
            </a:r>
            <a:r>
              <a:rPr lang="en-US" sz="2400" i="1" dirty="0"/>
              <a:t>. </a:t>
            </a:r>
            <a:r>
              <a:rPr lang="en-US" sz="2400" dirty="0"/>
              <a:t>Examine the information on the slides, and notice that the dates on the title slide do not agree with the dates on the chart.</a:t>
            </a:r>
          </a:p>
          <a:p>
            <a:pPr marL="457200" indent="-457200">
              <a:buFont typeface="+mj-lt"/>
              <a:buAutoNum type="arabicPeriod"/>
            </a:pPr>
            <a:r>
              <a:rPr lang="en-US" sz="2400" dirty="0" smtClean="0"/>
              <a:t>Go </a:t>
            </a:r>
            <a:r>
              <a:rPr lang="en-US" sz="2400" dirty="0"/>
              <a:t>to slide 2 and click the </a:t>
            </a:r>
            <a:r>
              <a:rPr lang="en-US" sz="2400" b="1" dirty="0"/>
              <a:t>chart</a:t>
            </a:r>
            <a:r>
              <a:rPr lang="en-US" sz="2400" dirty="0"/>
              <a:t> to select it.</a:t>
            </a:r>
          </a:p>
          <a:p>
            <a:pPr marL="457200" indent="-457200">
              <a:buFont typeface="+mj-lt"/>
              <a:buAutoNum type="arabicPeriod"/>
            </a:pPr>
            <a:r>
              <a:rPr lang="en-US" sz="2400" dirty="0" smtClean="0"/>
              <a:t>On </a:t>
            </a:r>
            <a:r>
              <a:rPr lang="en-US" sz="2400" dirty="0"/>
              <a:t>the Chart Tools Design tab, click the </a:t>
            </a:r>
            <a:r>
              <a:rPr lang="en-US" sz="2400" b="1" dirty="0"/>
              <a:t>Edit Data</a:t>
            </a:r>
            <a:r>
              <a:rPr lang="en-US" sz="2400" dirty="0"/>
              <a:t> button in the Data group. The data worksheet opens in Excel. </a:t>
            </a:r>
          </a:p>
          <a:p>
            <a:pPr marL="457200" indent="-457200">
              <a:buFont typeface="+mj-lt"/>
              <a:buAutoNum type="arabicPeriod"/>
            </a:pPr>
            <a:r>
              <a:rPr lang="en-US" sz="2400" dirty="0" smtClean="0"/>
              <a:t>Click </a:t>
            </a:r>
            <a:r>
              <a:rPr lang="en-US" sz="2400" dirty="0"/>
              <a:t>cell </a:t>
            </a:r>
            <a:r>
              <a:rPr lang="en-US" sz="2400" b="1" dirty="0"/>
              <a:t>A3</a:t>
            </a:r>
            <a:r>
              <a:rPr lang="en-US" sz="2400" dirty="0"/>
              <a:t> and type </a:t>
            </a:r>
            <a:r>
              <a:rPr lang="en-US" sz="2400" b="1" dirty="0"/>
              <a:t>Equipment</a:t>
            </a:r>
            <a:r>
              <a:rPr lang="en-US" sz="2400" dirty="0"/>
              <a:t>, replacing the current entry there</a:t>
            </a:r>
            <a:r>
              <a:rPr lang="en-US" sz="2400" dirty="0" smtClean="0"/>
              <a:t>.</a:t>
            </a:r>
            <a:endParaRPr lang="en-US" sz="2400" dirty="0"/>
          </a:p>
        </p:txBody>
      </p:sp>
    </p:spTree>
    <p:extLst>
      <p:ext uri="{BB962C8B-B14F-4D97-AF65-F5344CB8AC3E}">
        <p14:creationId xmlns:p14="http://schemas.microsoft.com/office/powerpoint/2010/main" xmlns="" val="5303268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Edit a Chart’s Data</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400" dirty="0" smtClean="0"/>
              <a:t>Click </a:t>
            </a:r>
            <a:r>
              <a:rPr lang="en-US" sz="2400" b="1" dirty="0"/>
              <a:t>column B’s column header</a:t>
            </a:r>
            <a:r>
              <a:rPr lang="en-US" sz="2400" dirty="0"/>
              <a:t> to select the entire column, and then </a:t>
            </a:r>
            <a:r>
              <a:rPr lang="en-US" sz="2400" dirty="0" smtClean="0"/>
              <a:t/>
            </a:r>
            <a:br>
              <a:rPr lang="en-US" sz="2400" dirty="0" smtClean="0"/>
            </a:br>
            <a:r>
              <a:rPr lang="en-US" sz="2400" dirty="0" smtClean="0"/>
              <a:t>on </a:t>
            </a:r>
            <a:r>
              <a:rPr lang="en-US" sz="2400" dirty="0"/>
              <a:t>the Home tab, </a:t>
            </a:r>
            <a:r>
              <a:rPr lang="en-US" sz="2400" dirty="0" smtClean="0"/>
              <a:t/>
            </a:r>
            <a:br>
              <a:rPr lang="en-US" sz="2400" dirty="0" smtClean="0"/>
            </a:br>
            <a:r>
              <a:rPr lang="en-US" sz="2400" dirty="0" smtClean="0"/>
              <a:t>click </a:t>
            </a:r>
            <a:r>
              <a:rPr lang="en-US" sz="2400" b="1" dirty="0"/>
              <a:t>Delete</a:t>
            </a:r>
            <a:r>
              <a:rPr lang="en-US" sz="2400" dirty="0"/>
              <a:t>. The </a:t>
            </a:r>
            <a:r>
              <a:rPr lang="en-US" sz="2400" dirty="0" smtClean="0"/>
              <a:t/>
            </a:r>
            <a:br>
              <a:rPr lang="en-US" sz="2400" dirty="0" smtClean="0"/>
            </a:br>
            <a:r>
              <a:rPr lang="en-US" sz="2400" dirty="0" smtClean="0"/>
              <a:t>data </a:t>
            </a:r>
            <a:r>
              <a:rPr lang="en-US" sz="2400" dirty="0"/>
              <a:t>in Excel </a:t>
            </a:r>
            <a:r>
              <a:rPr lang="en-US" sz="2400" dirty="0" smtClean="0"/>
              <a:t/>
            </a:r>
            <a:br>
              <a:rPr lang="en-US" sz="2400" dirty="0" smtClean="0"/>
            </a:br>
            <a:r>
              <a:rPr lang="en-US" sz="2400" dirty="0" smtClean="0"/>
              <a:t>should now </a:t>
            </a:r>
            <a:br>
              <a:rPr lang="en-US" sz="2400" dirty="0" smtClean="0"/>
            </a:br>
            <a:r>
              <a:rPr lang="en-US" sz="2400" dirty="0" smtClean="0"/>
              <a:t>resemble the </a:t>
            </a:r>
            <a:br>
              <a:rPr lang="en-US" sz="2400" dirty="0" smtClean="0"/>
            </a:br>
            <a:r>
              <a:rPr lang="en-US" sz="2400" dirty="0" smtClean="0"/>
              <a:t>figure at right.</a:t>
            </a:r>
            <a:endParaRPr lang="en-US" sz="2400" dirty="0"/>
          </a:p>
          <a:p>
            <a:pPr marL="457200" indent="-457200">
              <a:buFont typeface="+mj-lt"/>
              <a:buAutoNum type="arabicPeriod" startAt="5"/>
            </a:pPr>
            <a:r>
              <a:rPr lang="en-US" sz="2400" dirty="0" smtClean="0"/>
              <a:t>Close </a:t>
            </a:r>
            <a:r>
              <a:rPr lang="en-US" sz="2400" dirty="0"/>
              <a:t>Excel, and </a:t>
            </a:r>
            <a:r>
              <a:rPr lang="en-US" sz="2400" dirty="0" smtClean="0"/>
              <a:t/>
            </a:r>
            <a:br>
              <a:rPr lang="en-US" sz="2400" dirty="0" smtClean="0"/>
            </a:br>
            <a:r>
              <a:rPr lang="en-US" sz="2400" dirty="0" smtClean="0"/>
              <a:t>return </a:t>
            </a:r>
            <a:r>
              <a:rPr lang="en-US" sz="2400" dirty="0"/>
              <a:t>to </a:t>
            </a:r>
            <a:r>
              <a:rPr lang="en-US" sz="2400" dirty="0" smtClean="0"/>
              <a:t/>
            </a:r>
            <a:br>
              <a:rPr lang="en-US" sz="2400" dirty="0" smtClean="0"/>
            </a:br>
            <a:r>
              <a:rPr lang="en-US" sz="2400" dirty="0" smtClean="0"/>
              <a:t>PowerPoint</a:t>
            </a:r>
            <a:r>
              <a:rPr lang="en-US" sz="2400" dirty="0"/>
              <a:t>. </a:t>
            </a:r>
            <a:r>
              <a:rPr lang="en-US" sz="2400" dirty="0" smtClean="0"/>
              <a:t/>
            </a:r>
            <a:br>
              <a:rPr lang="en-US" sz="2400" dirty="0" smtClean="0"/>
            </a:br>
            <a:r>
              <a:rPr lang="en-US" sz="2400" dirty="0" smtClean="0"/>
              <a:t>Notice </a:t>
            </a:r>
            <a:r>
              <a:rPr lang="en-US" sz="2400" dirty="0"/>
              <a:t>that the </a:t>
            </a:r>
            <a:r>
              <a:rPr lang="en-US" sz="2400" dirty="0" smtClean="0"/>
              <a:t>chart </a:t>
            </a:r>
            <a:r>
              <a:rPr lang="en-US" sz="2400" dirty="0"/>
              <a:t>on slide 2 </a:t>
            </a:r>
            <a:r>
              <a:rPr lang="en-US" sz="2400" dirty="0" smtClean="0"/>
              <a:t>has </a:t>
            </a:r>
            <a:r>
              <a:rPr lang="en-US" sz="2400" dirty="0"/>
              <a:t>been updated</a:t>
            </a:r>
            <a:r>
              <a:rPr lang="en-US" sz="2400" dirty="0" smtClean="0"/>
              <a:t>.</a:t>
            </a:r>
            <a:endParaRPr lang="en-US" sz="2400" dirty="0"/>
          </a:p>
        </p:txBody>
      </p:sp>
      <p:pic>
        <p:nvPicPr>
          <p:cNvPr id="2" name="Picture 1" descr="06.10.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505200" y="2106816"/>
            <a:ext cx="4984512" cy="3546503"/>
          </a:xfrm>
          <a:prstGeom prst="rect">
            <a:avLst/>
          </a:prstGeom>
        </p:spPr>
      </p:pic>
    </p:spTree>
    <p:extLst>
      <p:ext uri="{BB962C8B-B14F-4D97-AF65-F5344CB8AC3E}">
        <p14:creationId xmlns:p14="http://schemas.microsoft.com/office/powerpoint/2010/main" xmlns="" val="8177322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Edit a Chart’s Data</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7"/>
            </a:pPr>
            <a:r>
              <a:rPr lang="en-US" sz="2400" dirty="0" smtClean="0"/>
              <a:t>In </a:t>
            </a:r>
            <a:r>
              <a:rPr lang="en-US" sz="2400" dirty="0"/>
              <a:t>PowerPoint, on the </a:t>
            </a:r>
            <a:r>
              <a:rPr lang="en-US" sz="2400" dirty="0" smtClean="0"/>
              <a:t/>
            </a:r>
            <a:br>
              <a:rPr lang="en-US" sz="2400" dirty="0" smtClean="0"/>
            </a:br>
            <a:r>
              <a:rPr lang="en-US" sz="2400" dirty="0" smtClean="0"/>
              <a:t>Chart </a:t>
            </a:r>
            <a:r>
              <a:rPr lang="en-US" sz="2400" dirty="0"/>
              <a:t>Tools Design </a:t>
            </a:r>
            <a:r>
              <a:rPr lang="en-US" sz="2400" dirty="0" smtClean="0"/>
              <a:t/>
            </a:r>
            <a:br>
              <a:rPr lang="en-US" sz="2400" dirty="0" smtClean="0"/>
            </a:br>
            <a:r>
              <a:rPr lang="en-US" sz="2400" dirty="0" smtClean="0"/>
              <a:t>tab</a:t>
            </a:r>
            <a:r>
              <a:rPr lang="en-US" sz="2400" dirty="0"/>
              <a:t>, click the </a:t>
            </a:r>
            <a:r>
              <a:rPr lang="en-US" sz="2400" b="1" dirty="0"/>
              <a:t>Switch </a:t>
            </a:r>
            <a:r>
              <a:rPr lang="en-US" sz="2400" b="1" dirty="0" smtClean="0"/>
              <a:t/>
            </a:r>
            <a:br>
              <a:rPr lang="en-US" sz="2400" b="1" dirty="0" smtClean="0"/>
            </a:br>
            <a:r>
              <a:rPr lang="en-US" sz="2400" b="1" dirty="0" smtClean="0"/>
              <a:t>Row</a:t>
            </a:r>
            <a:r>
              <a:rPr lang="en-US" sz="2400" b="1" dirty="0"/>
              <a:t>/Column</a:t>
            </a:r>
            <a:r>
              <a:rPr lang="en-US" sz="2400" dirty="0"/>
              <a:t> button. </a:t>
            </a:r>
            <a:r>
              <a:rPr lang="en-US" sz="2400" dirty="0" smtClean="0"/>
              <a:t/>
            </a:r>
            <a:br>
              <a:rPr lang="en-US" sz="2400" dirty="0" smtClean="0"/>
            </a:br>
            <a:r>
              <a:rPr lang="en-US" sz="2400" dirty="0" smtClean="0"/>
              <a:t>The </a:t>
            </a:r>
            <a:r>
              <a:rPr lang="en-US" sz="2400" dirty="0"/>
              <a:t>chart changes to </a:t>
            </a:r>
            <a:r>
              <a:rPr lang="en-US" sz="2400" dirty="0" smtClean="0"/>
              <a:t/>
            </a:r>
            <a:br>
              <a:rPr lang="en-US" sz="2400" dirty="0" smtClean="0"/>
            </a:br>
            <a:r>
              <a:rPr lang="en-US" sz="2400" dirty="0" smtClean="0"/>
              <a:t>plot </a:t>
            </a:r>
            <a:r>
              <a:rPr lang="en-US" sz="2400" dirty="0"/>
              <a:t>the data with the </a:t>
            </a:r>
            <a:r>
              <a:rPr lang="en-US" sz="2400" dirty="0" smtClean="0"/>
              <a:t/>
            </a:r>
            <a:br>
              <a:rPr lang="en-US" sz="2400" dirty="0" smtClean="0"/>
            </a:br>
            <a:r>
              <a:rPr lang="en-US" sz="2400" dirty="0" smtClean="0"/>
              <a:t>years </a:t>
            </a:r>
            <a:r>
              <a:rPr lang="en-US" sz="2400" dirty="0"/>
              <a:t>on the horizontal </a:t>
            </a:r>
            <a:r>
              <a:rPr lang="en-US" sz="2400" dirty="0" smtClean="0"/>
              <a:t/>
            </a:r>
            <a:br>
              <a:rPr lang="en-US" sz="2400" dirty="0" smtClean="0"/>
            </a:br>
            <a:r>
              <a:rPr lang="en-US" sz="2400" dirty="0" smtClean="0"/>
              <a:t>axis</a:t>
            </a:r>
            <a:r>
              <a:rPr lang="en-US" sz="2400" dirty="0"/>
              <a:t>, rather than the categories. See </a:t>
            </a:r>
            <a:r>
              <a:rPr lang="en-US" sz="2400" dirty="0" smtClean="0"/>
              <a:t>above.</a:t>
            </a:r>
            <a:endParaRPr lang="en-US" sz="2400" dirty="0"/>
          </a:p>
          <a:p>
            <a:pPr marL="457200" indent="-457200">
              <a:buFont typeface="+mj-lt"/>
              <a:buAutoNum type="arabicPeriod" startAt="7"/>
            </a:pPr>
            <a:r>
              <a:rPr lang="en-US" sz="2400" b="1" dirty="0" smtClean="0"/>
              <a:t>SAVE</a:t>
            </a:r>
            <a:r>
              <a:rPr lang="en-US" sz="2400" dirty="0" smtClean="0"/>
              <a:t> </a:t>
            </a:r>
            <a:r>
              <a:rPr lang="en-US" sz="2400" dirty="0"/>
              <a:t>the presentation.</a:t>
            </a:r>
          </a:p>
          <a:p>
            <a:r>
              <a:rPr lang="en-US" sz="2400" b="1" dirty="0"/>
              <a:t>LEAVE</a:t>
            </a:r>
            <a:r>
              <a:rPr lang="en-US" sz="2400" dirty="0"/>
              <a:t> the presentation open to use in the next exercise</a:t>
            </a:r>
            <a:r>
              <a:rPr lang="en-US" sz="2400" dirty="0" smtClean="0"/>
              <a:t>.</a:t>
            </a:r>
            <a:endParaRPr lang="en-US" sz="2400" dirty="0"/>
          </a:p>
        </p:txBody>
      </p:sp>
      <p:pic>
        <p:nvPicPr>
          <p:cNvPr id="2" name="Picture 1" descr="06.11.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995936" y="1628800"/>
            <a:ext cx="4359117" cy="2556232"/>
          </a:xfrm>
          <a:prstGeom prst="rect">
            <a:avLst/>
          </a:prstGeom>
        </p:spPr>
      </p:pic>
    </p:spTree>
    <p:extLst>
      <p:ext uri="{BB962C8B-B14F-4D97-AF65-F5344CB8AC3E}">
        <p14:creationId xmlns:p14="http://schemas.microsoft.com/office/powerpoint/2010/main" xmlns="" val="7013579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Edit a Chart’s Data</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The Switch Row/Column feature can be very helpful in adjusting the way data appears in a chart. In essence, the legend entries and the horizontal axis labels switch places. </a:t>
            </a:r>
            <a:endParaRPr lang="en-US" sz="2400" dirty="0" smtClean="0"/>
          </a:p>
          <a:p>
            <a:r>
              <a:rPr lang="en-US" sz="2400" dirty="0" smtClean="0"/>
              <a:t>If </a:t>
            </a:r>
            <a:r>
              <a:rPr lang="en-US" sz="2400" dirty="0"/>
              <a:t>you find that your chart does not seem to show the data as you wish, try switching rows and columns for a different perspective on the data.</a:t>
            </a:r>
          </a:p>
          <a:p>
            <a:endParaRPr lang="en-US" sz="2400" dirty="0"/>
          </a:p>
          <a:p>
            <a:endParaRPr lang="en-US" sz="2400" dirty="0"/>
          </a:p>
          <a:p>
            <a:endParaRPr lang="en-US" sz="2400" dirty="0"/>
          </a:p>
        </p:txBody>
      </p:sp>
    </p:spTree>
    <p:extLst>
      <p:ext uri="{BB962C8B-B14F-4D97-AF65-F5344CB8AC3E}">
        <p14:creationId xmlns:p14="http://schemas.microsoft.com/office/powerpoint/2010/main" xmlns="" val="23079664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Adding and Deleting Chart Elements</a:t>
            </a:r>
          </a:p>
        </p:txBody>
      </p:sp>
      <p:sp>
        <p:nvSpPr>
          <p:cNvPr id="21506" name="Rectangle 3"/>
          <p:cNvSpPr>
            <a:spLocks noGrp="1" noChangeArrowheads="1"/>
          </p:cNvSpPr>
          <p:nvPr>
            <p:ph type="body" idx="1"/>
          </p:nvPr>
        </p:nvSpPr>
        <p:spPr>
          <a:xfrm>
            <a:off x="457200" y="1600200"/>
            <a:ext cx="8229600" cy="4876800"/>
          </a:xfrm>
        </p:spPr>
        <p:txBody>
          <a:bodyPr/>
          <a:lstStyle/>
          <a:p>
            <a:r>
              <a:rPr lang="en-US" sz="2200" dirty="0" smtClean="0"/>
              <a:t>Elements </a:t>
            </a:r>
            <a:r>
              <a:rPr lang="en-US" sz="2200" dirty="0"/>
              <a:t>such as axis labels, a chart title, and data labels make your chart more informative. Use the tools on the Chart Tools Layout tab to turn chart elements on or off or adjust settings for a particular element.</a:t>
            </a:r>
          </a:p>
          <a:p>
            <a:r>
              <a:rPr lang="en-US" sz="2200" dirty="0"/>
              <a:t>The Chart Tools Layout tab has four groups of buttons that control chart </a:t>
            </a:r>
            <a:r>
              <a:rPr lang="en-US" sz="2200" dirty="0" smtClean="0"/>
              <a:t>elements. </a:t>
            </a:r>
            <a:r>
              <a:rPr lang="en-US" sz="2200" dirty="0"/>
              <a:t>When clicked, most of these buttons display </a:t>
            </a:r>
            <a:r>
              <a:rPr lang="en-US" sz="2200" dirty="0" smtClean="0"/>
              <a:t>options </a:t>
            </a:r>
            <a:r>
              <a:rPr lang="en-US" sz="2200" dirty="0"/>
              <a:t>you can apply by </a:t>
            </a:r>
            <a:r>
              <a:rPr lang="en-US" sz="2200" dirty="0" smtClean="0"/>
              <a:t>clicking</a:t>
            </a:r>
            <a:r>
              <a:rPr lang="en-US" sz="2200" dirty="0"/>
              <a:t>. Some include submenus with additional options or a More </a:t>
            </a:r>
            <a:r>
              <a:rPr lang="en-US" sz="2200" dirty="0" smtClean="0"/>
              <a:t>Options command</a:t>
            </a:r>
            <a:r>
              <a:rPr lang="en-US" sz="2200" dirty="0" smtClean="0"/>
              <a:t>.</a:t>
            </a:r>
            <a:endParaRPr lang="en-US" sz="2200" dirty="0"/>
          </a:p>
          <a:p>
            <a:r>
              <a:rPr lang="en-US" sz="2200" dirty="0"/>
              <a:t>You can remove chart elements by turning them off—most of the layout element buttons include a None option—or by simply clicking the item to select it and then pressing Delete.</a:t>
            </a:r>
          </a:p>
          <a:p>
            <a:r>
              <a:rPr lang="en-US" sz="2200" dirty="0"/>
              <a:t>In this exercise, you will practice adding and deleting chart elements</a:t>
            </a:r>
            <a:r>
              <a:rPr lang="en-US" sz="2200" dirty="0" smtClean="0"/>
              <a:t>.</a:t>
            </a:r>
            <a:endParaRPr lang="en-US" sz="2200" dirty="0"/>
          </a:p>
        </p:txBody>
      </p:sp>
    </p:spTree>
    <p:extLst>
      <p:ext uri="{BB962C8B-B14F-4D97-AF65-F5344CB8AC3E}">
        <p14:creationId xmlns:p14="http://schemas.microsoft.com/office/powerpoint/2010/main" xmlns="" val="9719894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Add and Delete Chart Elements</a:t>
            </a:r>
          </a:p>
        </p:txBody>
      </p:sp>
      <p:sp>
        <p:nvSpPr>
          <p:cNvPr id="21506" name="Rectangle 3"/>
          <p:cNvSpPr>
            <a:spLocks noGrp="1" noChangeArrowheads="1"/>
          </p:cNvSpPr>
          <p:nvPr>
            <p:ph type="body" idx="1"/>
          </p:nvPr>
        </p:nvSpPr>
        <p:spPr>
          <a:xfrm>
            <a:off x="457200" y="1556792"/>
            <a:ext cx="8229600" cy="4876800"/>
          </a:xfrm>
        </p:spPr>
        <p:txBody>
          <a:bodyPr/>
          <a:lstStyle/>
          <a:p>
            <a:pPr>
              <a:spcBef>
                <a:spcPts val="300"/>
              </a:spcBef>
            </a:pPr>
            <a:r>
              <a:rPr lang="en-US" sz="2200" b="1" dirty="0" smtClean="0"/>
              <a:t>USE</a:t>
            </a:r>
            <a:r>
              <a:rPr lang="en-US" sz="2200" dirty="0" smtClean="0"/>
              <a:t> </a:t>
            </a:r>
            <a:r>
              <a:rPr lang="en-US" sz="2200" dirty="0"/>
              <a:t>the </a:t>
            </a:r>
            <a:r>
              <a:rPr lang="en-US" sz="2200" b="1" i="1" dirty="0"/>
              <a:t>Pricing Final</a:t>
            </a:r>
            <a:r>
              <a:rPr lang="en-US" sz="2200" dirty="0"/>
              <a:t> presentation that is still open from the previous exercise.</a:t>
            </a:r>
          </a:p>
          <a:p>
            <a:pPr marL="457200" indent="-457200">
              <a:spcBef>
                <a:spcPts val="300"/>
              </a:spcBef>
              <a:buFont typeface="+mj-lt"/>
              <a:buAutoNum type="arabicPeriod"/>
            </a:pPr>
            <a:r>
              <a:rPr lang="en-US" sz="2200" dirty="0" smtClean="0"/>
              <a:t>Click </a:t>
            </a:r>
            <a:r>
              <a:rPr lang="en-US" sz="2200" dirty="0"/>
              <a:t>the </a:t>
            </a:r>
            <a:r>
              <a:rPr lang="en-US" sz="2200" b="1" dirty="0"/>
              <a:t>chart on </a:t>
            </a:r>
            <a:r>
              <a:rPr lang="en-US" sz="2200" b="1" dirty="0" smtClean="0"/>
              <a:t/>
            </a:r>
            <a:br>
              <a:rPr lang="en-US" sz="2200" b="1" dirty="0" smtClean="0"/>
            </a:br>
            <a:r>
              <a:rPr lang="en-US" sz="2200" b="1" dirty="0" smtClean="0"/>
              <a:t>slide </a:t>
            </a:r>
            <a:r>
              <a:rPr lang="en-US" sz="2200" b="1" dirty="0"/>
              <a:t>2</a:t>
            </a:r>
            <a:r>
              <a:rPr lang="en-US" sz="2200" dirty="0"/>
              <a:t> to select it, </a:t>
            </a:r>
            <a:r>
              <a:rPr lang="en-US" sz="2200" dirty="0" smtClean="0"/>
              <a:t/>
            </a:r>
            <a:br>
              <a:rPr lang="en-US" sz="2200" dirty="0" smtClean="0"/>
            </a:br>
            <a:r>
              <a:rPr lang="en-US" sz="2200" dirty="0" smtClean="0"/>
              <a:t>and </a:t>
            </a:r>
            <a:r>
              <a:rPr lang="en-US" sz="2200" dirty="0"/>
              <a:t>click the </a:t>
            </a:r>
            <a:r>
              <a:rPr lang="en-US" sz="2200" b="1" dirty="0"/>
              <a:t>Chart </a:t>
            </a:r>
            <a:r>
              <a:rPr lang="en-US" sz="2200" b="1" dirty="0" smtClean="0"/>
              <a:t/>
            </a:r>
            <a:br>
              <a:rPr lang="en-US" sz="2200" b="1" dirty="0" smtClean="0"/>
            </a:br>
            <a:r>
              <a:rPr lang="en-US" sz="2200" b="1" dirty="0" smtClean="0"/>
              <a:t>Tools Layout</a:t>
            </a:r>
            <a:r>
              <a:rPr lang="en-US" sz="2200" dirty="0" smtClean="0"/>
              <a:t> </a:t>
            </a:r>
            <a:r>
              <a:rPr lang="en-US" sz="2200" dirty="0"/>
              <a:t>tab.</a:t>
            </a:r>
          </a:p>
          <a:p>
            <a:pPr marL="457200" indent="-457200">
              <a:spcBef>
                <a:spcPts val="300"/>
              </a:spcBef>
              <a:buFont typeface="+mj-lt"/>
              <a:buAutoNum type="arabicPeriod"/>
            </a:pPr>
            <a:r>
              <a:rPr lang="en-US" sz="2200" dirty="0" smtClean="0"/>
              <a:t>Click </a:t>
            </a:r>
            <a:r>
              <a:rPr lang="en-US" sz="2200" dirty="0"/>
              <a:t>the </a:t>
            </a:r>
            <a:r>
              <a:rPr lang="en-US" sz="2200" b="1" dirty="0"/>
              <a:t>Gridlines</a:t>
            </a:r>
            <a:r>
              <a:rPr lang="en-US" sz="2200" dirty="0"/>
              <a:t> </a:t>
            </a:r>
            <a:r>
              <a:rPr lang="en-US" sz="2200" dirty="0" smtClean="0"/>
              <a:t/>
            </a:r>
            <a:br>
              <a:rPr lang="en-US" sz="2200" dirty="0" smtClean="0"/>
            </a:br>
            <a:r>
              <a:rPr lang="en-US" sz="2200" dirty="0" smtClean="0"/>
              <a:t>button</a:t>
            </a:r>
            <a:r>
              <a:rPr lang="en-US" sz="2200" dirty="0"/>
              <a:t>, point to </a:t>
            </a:r>
            <a:r>
              <a:rPr lang="en-US" sz="2200" b="1" dirty="0"/>
              <a:t>Primary </a:t>
            </a:r>
            <a:r>
              <a:rPr lang="en-US" sz="2200" b="1" dirty="0" smtClean="0"/>
              <a:t/>
            </a:r>
            <a:br>
              <a:rPr lang="en-US" sz="2200" b="1" dirty="0" smtClean="0"/>
            </a:br>
            <a:r>
              <a:rPr lang="en-US" sz="2200" b="1" dirty="0" smtClean="0"/>
              <a:t>Vertical </a:t>
            </a:r>
            <a:r>
              <a:rPr lang="en-US" sz="2200" b="1" dirty="0"/>
              <a:t>Gridlines</a:t>
            </a:r>
            <a:r>
              <a:rPr lang="en-US" sz="2200" dirty="0"/>
              <a:t>, and </a:t>
            </a:r>
            <a:r>
              <a:rPr lang="en-US" sz="2200" dirty="0" smtClean="0"/>
              <a:t/>
            </a:r>
            <a:br>
              <a:rPr lang="en-US" sz="2200" dirty="0" smtClean="0"/>
            </a:br>
            <a:r>
              <a:rPr lang="en-US" sz="2200" dirty="0" smtClean="0"/>
              <a:t>click </a:t>
            </a:r>
            <a:r>
              <a:rPr lang="en-US" sz="2200" b="1" dirty="0"/>
              <a:t>Major Gridlines </a:t>
            </a:r>
            <a:r>
              <a:rPr lang="en-US" sz="2200" b="1" dirty="0" smtClean="0"/>
              <a:t/>
            </a:r>
            <a:br>
              <a:rPr lang="en-US" sz="2200" b="1" dirty="0" smtClean="0"/>
            </a:br>
            <a:r>
              <a:rPr lang="en-US" sz="2200" b="1" dirty="0" smtClean="0"/>
              <a:t>(</a:t>
            </a:r>
            <a:r>
              <a:rPr lang="en-US" sz="2200" dirty="0"/>
              <a:t>see </a:t>
            </a:r>
            <a:r>
              <a:rPr lang="en-US" sz="2200" dirty="0" smtClean="0"/>
              <a:t>right)</a:t>
            </a:r>
            <a:r>
              <a:rPr lang="en-US" sz="2200" dirty="0"/>
              <a:t>. Vertical </a:t>
            </a:r>
            <a:r>
              <a:rPr lang="en-US" sz="2200" dirty="0" smtClean="0"/>
              <a:t/>
            </a:r>
            <a:br>
              <a:rPr lang="en-US" sz="2200" dirty="0" smtClean="0"/>
            </a:br>
            <a:r>
              <a:rPr lang="en-US" sz="2200" dirty="0" smtClean="0"/>
              <a:t>gridlines </a:t>
            </a:r>
            <a:r>
              <a:rPr lang="en-US" sz="2200" dirty="0"/>
              <a:t>are added to the chart.</a:t>
            </a:r>
          </a:p>
          <a:p>
            <a:pPr marL="457200" indent="-457200">
              <a:spcBef>
                <a:spcPts val="300"/>
              </a:spcBef>
              <a:buFont typeface="+mj-lt"/>
              <a:buAutoNum type="arabicPeriod"/>
            </a:pPr>
            <a:r>
              <a:rPr lang="en-US" sz="2200" dirty="0" smtClean="0"/>
              <a:t>Click </a:t>
            </a:r>
            <a:r>
              <a:rPr lang="en-US" sz="2200" dirty="0"/>
              <a:t>one of the </a:t>
            </a:r>
            <a:r>
              <a:rPr lang="en-US" sz="2200" b="1" dirty="0"/>
              <a:t>red bars</a:t>
            </a:r>
            <a:r>
              <a:rPr lang="en-US" sz="2200" dirty="0"/>
              <a:t> within the chart to select the </a:t>
            </a:r>
            <a:r>
              <a:rPr lang="en-US" sz="2200" b="1" dirty="0"/>
              <a:t>Equipment</a:t>
            </a:r>
            <a:r>
              <a:rPr lang="en-US" sz="2200" dirty="0"/>
              <a:t> series. All the red bars should be selected. </a:t>
            </a:r>
          </a:p>
        </p:txBody>
      </p:sp>
      <p:pic>
        <p:nvPicPr>
          <p:cNvPr id="2" name="Picture 1" descr="06.12.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933300" y="2102872"/>
            <a:ext cx="4629314" cy="3170168"/>
          </a:xfrm>
          <a:prstGeom prst="rect">
            <a:avLst/>
          </a:prstGeom>
        </p:spPr>
      </p:pic>
    </p:spTree>
    <p:extLst>
      <p:ext uri="{BB962C8B-B14F-4D97-AF65-F5344CB8AC3E}">
        <p14:creationId xmlns:p14="http://schemas.microsoft.com/office/powerpoint/2010/main" xmlns="" val="5399206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Software Orientation</a:t>
            </a:r>
          </a:p>
        </p:txBody>
      </p:sp>
      <p:sp>
        <p:nvSpPr>
          <p:cNvPr id="21506" name="Rectangle 3"/>
          <p:cNvSpPr>
            <a:spLocks noGrp="1" noChangeArrowheads="1"/>
          </p:cNvSpPr>
          <p:nvPr>
            <p:ph type="body" idx="1"/>
          </p:nvPr>
        </p:nvSpPr>
        <p:spPr>
          <a:xfrm>
            <a:off x="457200" y="1600200"/>
            <a:ext cx="8229600" cy="4876800"/>
          </a:xfrm>
        </p:spPr>
        <p:txBody>
          <a:bodyPr/>
          <a:lstStyle/>
          <a:p>
            <a:r>
              <a:rPr lang="en-US" sz="2000" dirty="0" smtClean="0"/>
              <a:t>Charts </a:t>
            </a:r>
            <a:r>
              <a:rPr lang="en-US" sz="2000" dirty="0"/>
              <a:t>can help your audience understand relationships among numerical values. </a:t>
            </a:r>
            <a:r>
              <a:rPr lang="en-US" sz="2000" dirty="0" smtClean="0"/>
              <a:t>The figure below </a:t>
            </a:r>
            <a:r>
              <a:rPr lang="en-US" sz="2000" dirty="0"/>
              <a:t>shows a sample PowerPoint chart with some standard chart features labeled.</a:t>
            </a:r>
          </a:p>
          <a:p>
            <a:r>
              <a:rPr lang="en-US" sz="2000" dirty="0"/>
              <a:t>A chart can compare </a:t>
            </a:r>
            <a:r>
              <a:rPr lang="en-US" sz="2000" dirty="0" smtClean="0"/>
              <a:t>multiple </a:t>
            </a:r>
            <a:br>
              <a:rPr lang="en-US" sz="2000" dirty="0" smtClean="0"/>
            </a:br>
            <a:r>
              <a:rPr lang="en-US" sz="2000" dirty="0" smtClean="0"/>
              <a:t>data </a:t>
            </a:r>
            <a:r>
              <a:rPr lang="en-US" sz="2000" dirty="0"/>
              <a:t>series, as </a:t>
            </a:r>
            <a:r>
              <a:rPr lang="en-US" sz="2000" dirty="0" smtClean="0"/>
              <a:t>at right, </a:t>
            </a:r>
            <a:r>
              <a:rPr lang="en-US" sz="2000" dirty="0"/>
              <a:t>with </a:t>
            </a:r>
            <a:r>
              <a:rPr lang="en-US" sz="2000" dirty="0" smtClean="0"/>
              <a:t/>
            </a:r>
            <a:br>
              <a:rPr lang="en-US" sz="2000" dirty="0" smtClean="0"/>
            </a:br>
            <a:r>
              <a:rPr lang="en-US" sz="2000" dirty="0" smtClean="0"/>
              <a:t>each </a:t>
            </a:r>
            <a:r>
              <a:rPr lang="en-US" sz="2000" dirty="0"/>
              <a:t>series represented by </a:t>
            </a:r>
            <a:r>
              <a:rPr lang="en-US" sz="2000" dirty="0" smtClean="0"/>
              <a:t/>
            </a:r>
            <a:br>
              <a:rPr lang="en-US" sz="2000" dirty="0" smtClean="0"/>
            </a:br>
            <a:r>
              <a:rPr lang="en-US" sz="2000" dirty="0" smtClean="0"/>
              <a:t>a different </a:t>
            </a:r>
            <a:r>
              <a:rPr lang="en-US" sz="2000" dirty="0"/>
              <a:t>color or pattern. </a:t>
            </a:r>
            <a:r>
              <a:rPr lang="en-US" sz="2000" dirty="0" smtClean="0"/>
              <a:t/>
            </a:r>
            <a:br>
              <a:rPr lang="en-US" sz="2000" dirty="0" smtClean="0"/>
            </a:br>
            <a:r>
              <a:rPr lang="en-US" sz="2000" dirty="0" smtClean="0"/>
              <a:t>A </a:t>
            </a:r>
            <a:r>
              <a:rPr lang="en-US" sz="2000" b="1" i="1" dirty="0"/>
              <a:t>legend</a:t>
            </a:r>
            <a:r>
              <a:rPr lang="en-US" sz="2000" i="1" dirty="0"/>
              <a:t> </a:t>
            </a:r>
            <a:r>
              <a:rPr lang="en-US" sz="2000" dirty="0"/>
              <a:t>explains what each </a:t>
            </a:r>
            <a:r>
              <a:rPr lang="en-US" sz="2000" dirty="0" smtClean="0"/>
              <a:t/>
            </a:r>
            <a:br>
              <a:rPr lang="en-US" sz="2000" dirty="0" smtClean="0"/>
            </a:br>
            <a:r>
              <a:rPr lang="en-US" sz="2000" dirty="0" smtClean="0"/>
              <a:t>color </a:t>
            </a:r>
            <a:r>
              <a:rPr lang="en-US" sz="2000" dirty="0"/>
              <a:t>represents. Category </a:t>
            </a:r>
            <a:r>
              <a:rPr lang="en-US" sz="2000" dirty="0" smtClean="0"/>
              <a:t/>
            </a:r>
            <a:br>
              <a:rPr lang="en-US" sz="2000" dirty="0" smtClean="0"/>
            </a:br>
            <a:r>
              <a:rPr lang="en-US" sz="2000" dirty="0" smtClean="0"/>
              <a:t>axis </a:t>
            </a:r>
            <a:r>
              <a:rPr lang="en-US" sz="2000" dirty="0"/>
              <a:t>labels explain what the </a:t>
            </a:r>
            <a:r>
              <a:rPr lang="en-US" sz="2000" dirty="0" smtClean="0"/>
              <a:t/>
            </a:r>
            <a:br>
              <a:rPr lang="en-US" sz="2000" dirty="0" smtClean="0"/>
            </a:br>
            <a:r>
              <a:rPr lang="en-US" sz="2000" dirty="0" smtClean="0"/>
              <a:t>groupings </a:t>
            </a:r>
            <a:r>
              <a:rPr lang="en-US" sz="2000" dirty="0"/>
              <a:t>of bars represent </a:t>
            </a:r>
            <a:r>
              <a:rPr lang="en-US" sz="2000" dirty="0" smtClean="0"/>
              <a:t/>
            </a:r>
            <a:br>
              <a:rPr lang="en-US" sz="2000" dirty="0" smtClean="0"/>
            </a:br>
            <a:r>
              <a:rPr lang="en-US" sz="2000" dirty="0" smtClean="0"/>
              <a:t>(</a:t>
            </a:r>
            <a:r>
              <a:rPr lang="en-US" sz="2000" dirty="0"/>
              <a:t>on the horizontal axis) and </a:t>
            </a:r>
            <a:r>
              <a:rPr lang="en-US" sz="2000" dirty="0" smtClean="0"/>
              <a:t/>
            </a:r>
            <a:br>
              <a:rPr lang="en-US" sz="2000" dirty="0" smtClean="0"/>
            </a:br>
            <a:r>
              <a:rPr lang="en-US" sz="2000" dirty="0" smtClean="0"/>
              <a:t>vertical </a:t>
            </a:r>
            <a:r>
              <a:rPr lang="en-US" sz="2000" dirty="0"/>
              <a:t>axis labels explain the meaning of the numeric values (on the vertical axis). Optional elements such as gridlines behind the chart help make the chart more readable.</a:t>
            </a:r>
          </a:p>
        </p:txBody>
      </p:sp>
      <p:pic>
        <p:nvPicPr>
          <p:cNvPr id="2" name="Picture 1" descr="06.01.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185920" y="2636913"/>
            <a:ext cx="4288899" cy="2727568"/>
          </a:xfrm>
          <a:prstGeom prst="rect">
            <a:avLst/>
          </a:prstGeom>
        </p:spPr>
      </p:pic>
    </p:spTree>
    <p:extLst>
      <p:ext uri="{BB962C8B-B14F-4D97-AF65-F5344CB8AC3E}">
        <p14:creationId xmlns:p14="http://schemas.microsoft.com/office/powerpoint/2010/main" xmlns="" val="28968987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Add and Delete Chart Elements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Click </a:t>
            </a:r>
            <a:r>
              <a:rPr lang="en-US" sz="2400" dirty="0"/>
              <a:t>the </a:t>
            </a:r>
            <a:r>
              <a:rPr lang="en-US" sz="2400" b="1" dirty="0"/>
              <a:t>Data Labels</a:t>
            </a:r>
            <a:r>
              <a:rPr lang="en-US" sz="2400" dirty="0"/>
              <a:t> </a:t>
            </a:r>
            <a:r>
              <a:rPr lang="en-US" sz="2400" dirty="0" smtClean="0"/>
              <a:t/>
            </a:r>
            <a:br>
              <a:rPr lang="en-US" sz="2400" dirty="0" smtClean="0"/>
            </a:br>
            <a:r>
              <a:rPr lang="en-US" sz="2400" dirty="0" smtClean="0"/>
              <a:t>button</a:t>
            </a:r>
            <a:r>
              <a:rPr lang="en-US" sz="2400" dirty="0"/>
              <a:t>, and then </a:t>
            </a:r>
            <a:r>
              <a:rPr lang="en-US" sz="2400" dirty="0" smtClean="0"/>
              <a:t/>
            </a:r>
            <a:br>
              <a:rPr lang="en-US" sz="2400" dirty="0" smtClean="0"/>
            </a:br>
            <a:r>
              <a:rPr lang="en-US" sz="2400" dirty="0" smtClean="0"/>
              <a:t>click </a:t>
            </a:r>
            <a:r>
              <a:rPr lang="en-US" sz="2400" b="1" dirty="0"/>
              <a:t>Outside End</a:t>
            </a:r>
            <a:r>
              <a:rPr lang="en-US" sz="2400" dirty="0"/>
              <a:t>. </a:t>
            </a:r>
            <a:r>
              <a:rPr lang="en-US" sz="2400" dirty="0" smtClean="0"/>
              <a:t/>
            </a:r>
            <a:br>
              <a:rPr lang="en-US" sz="2400" dirty="0" smtClean="0"/>
            </a:br>
            <a:r>
              <a:rPr lang="en-US" sz="2400" dirty="0" smtClean="0"/>
              <a:t>The </a:t>
            </a:r>
            <a:r>
              <a:rPr lang="en-US" sz="2400" dirty="0"/>
              <a:t>number for </a:t>
            </a:r>
            <a:r>
              <a:rPr lang="en-US" sz="2400" dirty="0" smtClean="0"/>
              <a:t/>
            </a:r>
            <a:br>
              <a:rPr lang="en-US" sz="2400" dirty="0" smtClean="0"/>
            </a:br>
            <a:r>
              <a:rPr lang="en-US" sz="2400" dirty="0" smtClean="0"/>
              <a:t>each </a:t>
            </a:r>
            <a:r>
              <a:rPr lang="en-US" sz="2400" dirty="0"/>
              <a:t>data point in </a:t>
            </a:r>
            <a:r>
              <a:rPr lang="en-US" sz="2400" dirty="0" smtClean="0"/>
              <a:t/>
            </a:r>
            <a:br>
              <a:rPr lang="en-US" sz="2400" dirty="0" smtClean="0"/>
            </a:br>
            <a:r>
              <a:rPr lang="en-US" sz="2400" dirty="0" smtClean="0"/>
              <a:t>the </a:t>
            </a:r>
            <a:r>
              <a:rPr lang="en-US" sz="2400" dirty="0"/>
              <a:t>selected series </a:t>
            </a:r>
            <a:r>
              <a:rPr lang="en-US" sz="2400" dirty="0" smtClean="0"/>
              <a:t/>
            </a:r>
            <a:br>
              <a:rPr lang="en-US" sz="2400" dirty="0" smtClean="0"/>
            </a:br>
            <a:r>
              <a:rPr lang="en-US" sz="2400" dirty="0" smtClean="0"/>
              <a:t>appears </a:t>
            </a:r>
            <a:r>
              <a:rPr lang="en-US" sz="2400" dirty="0"/>
              <a:t>above the </a:t>
            </a:r>
            <a:r>
              <a:rPr lang="en-US" sz="2400" dirty="0" smtClean="0"/>
              <a:t/>
            </a:r>
            <a:br>
              <a:rPr lang="en-US" sz="2400" dirty="0" smtClean="0"/>
            </a:br>
            <a:r>
              <a:rPr lang="en-US" sz="2400" dirty="0" smtClean="0"/>
              <a:t>bar</a:t>
            </a:r>
            <a:r>
              <a:rPr lang="en-US" sz="2400" dirty="0"/>
              <a:t>, as shown </a:t>
            </a:r>
            <a:r>
              <a:rPr lang="en-US" sz="2400" dirty="0" smtClean="0"/>
              <a:t>at right.</a:t>
            </a:r>
            <a:endParaRPr lang="en-US" sz="2400" dirty="0"/>
          </a:p>
          <a:p>
            <a:pPr marL="457200" indent="-457200">
              <a:buFont typeface="+mj-lt"/>
              <a:buAutoNum type="arabicPeriod" startAt="4"/>
            </a:pPr>
            <a:r>
              <a:rPr lang="en-US" sz="2400" dirty="0" smtClean="0"/>
              <a:t>Modify </a:t>
            </a:r>
            <a:r>
              <a:rPr lang="en-US" sz="2400" dirty="0"/>
              <a:t>the data labels you just inserted as follows</a:t>
            </a:r>
            <a:r>
              <a:rPr lang="en-US" sz="2400" dirty="0" smtClean="0"/>
              <a:t>:</a:t>
            </a:r>
          </a:p>
          <a:p>
            <a:pPr marL="0" indent="0">
              <a:buNone/>
            </a:pPr>
            <a:r>
              <a:rPr lang="en-US" sz="2400" b="1" dirty="0" smtClean="0"/>
              <a:t>      a</a:t>
            </a:r>
            <a:r>
              <a:rPr lang="en-US" sz="2400" b="1" dirty="0"/>
              <a:t>.</a:t>
            </a:r>
            <a:r>
              <a:rPr lang="en-US" sz="2400" dirty="0"/>
              <a:t> Click </a:t>
            </a:r>
            <a:r>
              <a:rPr lang="en-US" sz="2400" b="1" dirty="0"/>
              <a:t>one of the data labels</a:t>
            </a:r>
            <a:r>
              <a:rPr lang="en-US" sz="2400" dirty="0"/>
              <a:t> to select all data labels </a:t>
            </a:r>
            <a:br>
              <a:rPr lang="en-US" sz="2400" dirty="0"/>
            </a:br>
            <a:r>
              <a:rPr lang="en-US" sz="2400" dirty="0" smtClean="0"/>
              <a:t>      for </a:t>
            </a:r>
            <a:r>
              <a:rPr lang="en-US" sz="2400" dirty="0"/>
              <a:t>the series.</a:t>
            </a:r>
          </a:p>
          <a:p>
            <a:pPr marL="457200" indent="-457200">
              <a:buFont typeface="+mj-lt"/>
              <a:buAutoNum type="arabicPeriod" startAt="4"/>
            </a:pPr>
            <a:endParaRPr lang="en-US" sz="2400" dirty="0"/>
          </a:p>
        </p:txBody>
      </p:sp>
      <p:pic>
        <p:nvPicPr>
          <p:cNvPr id="2" name="Picture 1" descr="06.13.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871352" y="1700808"/>
            <a:ext cx="4722128" cy="2496953"/>
          </a:xfrm>
          <a:prstGeom prst="rect">
            <a:avLst/>
          </a:prstGeom>
        </p:spPr>
      </p:pic>
    </p:spTree>
    <p:extLst>
      <p:ext uri="{BB962C8B-B14F-4D97-AF65-F5344CB8AC3E}">
        <p14:creationId xmlns:p14="http://schemas.microsoft.com/office/powerpoint/2010/main" xmlns="" val="36130330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Add and Delete Chart Elements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0" indent="0">
              <a:buNone/>
            </a:pPr>
            <a:r>
              <a:rPr lang="en-US" sz="2100" b="1" dirty="0" smtClean="0"/>
              <a:t>b</a:t>
            </a:r>
            <a:r>
              <a:rPr lang="en-US" sz="2100" b="1" dirty="0"/>
              <a:t>.</a:t>
            </a:r>
            <a:r>
              <a:rPr lang="en-US" sz="2100" dirty="0"/>
              <a:t> Click the </a:t>
            </a:r>
            <a:r>
              <a:rPr lang="en-US" sz="2100" b="1" dirty="0"/>
              <a:t>Data Labels</a:t>
            </a:r>
            <a:r>
              <a:rPr lang="en-US" sz="2100" dirty="0"/>
              <a:t> button </a:t>
            </a:r>
            <a:r>
              <a:rPr lang="en-US" sz="2100" dirty="0" smtClean="0"/>
              <a:t/>
            </a:r>
            <a:br>
              <a:rPr lang="en-US" sz="2100" dirty="0" smtClean="0"/>
            </a:br>
            <a:r>
              <a:rPr lang="en-US" sz="2100" dirty="0" smtClean="0"/>
              <a:t>again</a:t>
            </a:r>
            <a:r>
              <a:rPr lang="en-US" sz="2100" dirty="0"/>
              <a:t>, then click </a:t>
            </a:r>
            <a:r>
              <a:rPr lang="en-US" sz="2100" b="1" dirty="0"/>
              <a:t>More Data </a:t>
            </a:r>
            <a:r>
              <a:rPr lang="en-US" sz="2100" b="1" dirty="0" smtClean="0"/>
              <a:t>Label </a:t>
            </a:r>
            <a:br>
              <a:rPr lang="en-US" sz="2100" b="1" dirty="0" smtClean="0"/>
            </a:br>
            <a:r>
              <a:rPr lang="en-US" sz="2100" b="1" dirty="0" smtClean="0"/>
              <a:t>Options</a:t>
            </a:r>
            <a:r>
              <a:rPr lang="en-US" sz="2100" dirty="0" smtClean="0"/>
              <a:t> </a:t>
            </a:r>
            <a:r>
              <a:rPr lang="en-US" sz="2100" dirty="0"/>
              <a:t>at the bottom of the menu. </a:t>
            </a:r>
            <a:r>
              <a:rPr lang="en-US" sz="2100" dirty="0" smtClean="0"/>
              <a:t/>
            </a:r>
            <a:br>
              <a:rPr lang="en-US" sz="2100" dirty="0" smtClean="0"/>
            </a:br>
            <a:r>
              <a:rPr lang="en-US" sz="2100" dirty="0" smtClean="0"/>
              <a:t>The </a:t>
            </a:r>
            <a:r>
              <a:rPr lang="en-US" sz="2100" b="1" dirty="0"/>
              <a:t>Format </a:t>
            </a:r>
            <a:r>
              <a:rPr lang="en-US" sz="2100" b="1" dirty="0" smtClean="0"/>
              <a:t>Data</a:t>
            </a:r>
            <a:r>
              <a:rPr lang="en-US" sz="2100" b="1" dirty="0"/>
              <a:t> </a:t>
            </a:r>
            <a:r>
              <a:rPr lang="en-US" sz="2100" b="1" dirty="0" smtClean="0"/>
              <a:t>Labels</a:t>
            </a:r>
            <a:r>
              <a:rPr lang="en-US" sz="2100" dirty="0" smtClean="0"/>
              <a:t> </a:t>
            </a:r>
            <a:r>
              <a:rPr lang="en-US" sz="2100" dirty="0"/>
              <a:t>dialog box </a:t>
            </a:r>
            <a:r>
              <a:rPr lang="en-US" sz="2100" dirty="0" smtClean="0"/>
              <a:t/>
            </a:r>
            <a:br>
              <a:rPr lang="en-US" sz="2100" dirty="0" smtClean="0"/>
            </a:br>
            <a:r>
              <a:rPr lang="en-US" sz="2100" dirty="0" smtClean="0"/>
              <a:t>opens</a:t>
            </a:r>
            <a:r>
              <a:rPr lang="en-US" sz="2100" dirty="0"/>
              <a:t>.</a:t>
            </a:r>
          </a:p>
          <a:p>
            <a:pPr marL="0" indent="0">
              <a:buNone/>
            </a:pPr>
            <a:r>
              <a:rPr lang="en-US" sz="2100" b="1" dirty="0" smtClean="0"/>
              <a:t>c</a:t>
            </a:r>
            <a:r>
              <a:rPr lang="en-US" sz="2100" b="1" dirty="0"/>
              <a:t>.</a:t>
            </a:r>
            <a:r>
              <a:rPr lang="en-US" sz="2100" dirty="0"/>
              <a:t> </a:t>
            </a:r>
            <a:r>
              <a:rPr lang="en-US" sz="2100" dirty="0" smtClean="0"/>
              <a:t>In </a:t>
            </a:r>
            <a:r>
              <a:rPr lang="en-US" sz="2100" dirty="0"/>
              <a:t>the Label Position area </a:t>
            </a:r>
            <a:r>
              <a:rPr lang="en-US" sz="2100" dirty="0" smtClean="0"/>
              <a:t>of the </a:t>
            </a:r>
            <a:br>
              <a:rPr lang="en-US" sz="2100" dirty="0" smtClean="0"/>
            </a:br>
            <a:r>
              <a:rPr lang="en-US" sz="2100" dirty="0" smtClean="0"/>
              <a:t>Label </a:t>
            </a:r>
            <a:r>
              <a:rPr lang="en-US" sz="2100" dirty="0"/>
              <a:t>Options pane</a:t>
            </a:r>
            <a:r>
              <a:rPr lang="en-US" sz="2100" dirty="0" smtClean="0"/>
              <a:t>, click </a:t>
            </a:r>
            <a:r>
              <a:rPr lang="en-US" sz="2100" b="1" dirty="0" smtClean="0"/>
              <a:t>Center</a:t>
            </a:r>
            <a:r>
              <a:rPr lang="en-US" sz="2100" dirty="0" smtClean="0"/>
              <a:t> </a:t>
            </a:r>
            <a:r>
              <a:rPr lang="en-US" sz="2100" dirty="0"/>
              <a:t>to </a:t>
            </a:r>
            <a:r>
              <a:rPr lang="en-US" sz="2100" dirty="0" smtClean="0"/>
              <a:t/>
            </a:r>
            <a:br>
              <a:rPr lang="en-US" sz="2100" dirty="0" smtClean="0"/>
            </a:br>
            <a:r>
              <a:rPr lang="en-US" sz="2100" dirty="0" smtClean="0"/>
              <a:t>center </a:t>
            </a:r>
            <a:r>
              <a:rPr lang="en-US" sz="2100" dirty="0"/>
              <a:t>each label </a:t>
            </a:r>
            <a:r>
              <a:rPr lang="en-US" sz="2100" dirty="0" smtClean="0"/>
              <a:t>within </a:t>
            </a:r>
            <a:r>
              <a:rPr lang="en-US" sz="2100" dirty="0"/>
              <a:t>its bar.</a:t>
            </a:r>
          </a:p>
          <a:p>
            <a:pPr marL="0" indent="0">
              <a:buNone/>
            </a:pPr>
            <a:r>
              <a:rPr lang="en-US" sz="2100" b="1" dirty="0" smtClean="0"/>
              <a:t>d.</a:t>
            </a:r>
            <a:r>
              <a:rPr lang="en-US" sz="2100" dirty="0" smtClean="0"/>
              <a:t> Click </a:t>
            </a:r>
            <a:r>
              <a:rPr lang="en-US" sz="2100" b="1" dirty="0"/>
              <a:t>Number</a:t>
            </a:r>
            <a:r>
              <a:rPr lang="en-US" sz="2100" dirty="0"/>
              <a:t> in the left </a:t>
            </a:r>
            <a:r>
              <a:rPr lang="en-US" sz="2100" dirty="0" smtClean="0"/>
              <a:t>pane</a:t>
            </a:r>
            <a:r>
              <a:rPr lang="en-US" sz="2100" dirty="0"/>
              <a:t>, </a:t>
            </a:r>
            <a:r>
              <a:rPr lang="en-US" sz="2100" dirty="0" smtClean="0"/>
              <a:t/>
            </a:r>
            <a:br>
              <a:rPr lang="en-US" sz="2100" dirty="0" smtClean="0"/>
            </a:br>
            <a:r>
              <a:rPr lang="en-US" sz="2100" dirty="0" smtClean="0"/>
              <a:t>and </a:t>
            </a:r>
            <a:r>
              <a:rPr lang="en-US" sz="2100" dirty="0"/>
              <a:t>then click </a:t>
            </a:r>
            <a:r>
              <a:rPr lang="en-US" sz="2100" dirty="0" smtClean="0"/>
              <a:t>the </a:t>
            </a:r>
            <a:r>
              <a:rPr lang="en-US" sz="2100" b="1" dirty="0" smtClean="0"/>
              <a:t>Currency</a:t>
            </a:r>
            <a:r>
              <a:rPr lang="en-US" sz="2100" dirty="0" smtClean="0"/>
              <a:t> </a:t>
            </a:r>
            <a:br>
              <a:rPr lang="en-US" sz="2100" dirty="0" smtClean="0"/>
            </a:br>
            <a:r>
              <a:rPr lang="en-US" sz="2100" dirty="0" smtClean="0"/>
              <a:t>category.</a:t>
            </a:r>
          </a:p>
          <a:p>
            <a:pPr marL="0" indent="0">
              <a:buNone/>
            </a:pPr>
            <a:r>
              <a:rPr lang="en-US" sz="2100" b="1" dirty="0" smtClean="0"/>
              <a:t>e.</a:t>
            </a:r>
            <a:r>
              <a:rPr lang="en-US" sz="2100" dirty="0" smtClean="0"/>
              <a:t> Select </a:t>
            </a:r>
            <a:r>
              <a:rPr lang="en-US" sz="2100" dirty="0"/>
              <a:t>the value in the </a:t>
            </a:r>
            <a:r>
              <a:rPr lang="en-US" sz="2100" b="1" dirty="0" smtClean="0"/>
              <a:t>Decimal</a:t>
            </a:r>
            <a:r>
              <a:rPr lang="en-US" sz="2100" dirty="0" smtClean="0"/>
              <a:t> </a:t>
            </a:r>
            <a:br>
              <a:rPr lang="en-US" sz="2100" dirty="0" smtClean="0"/>
            </a:br>
            <a:r>
              <a:rPr lang="en-US" sz="2100" b="1" dirty="0" smtClean="0"/>
              <a:t>places</a:t>
            </a:r>
            <a:r>
              <a:rPr lang="en-US" sz="2100" dirty="0" smtClean="0"/>
              <a:t> </a:t>
            </a:r>
            <a:r>
              <a:rPr lang="en-US" sz="2100" dirty="0"/>
              <a:t>box and type </a:t>
            </a:r>
            <a:r>
              <a:rPr lang="en-US" sz="2100" b="1" dirty="0" smtClean="0"/>
              <a:t>0</a:t>
            </a:r>
            <a:r>
              <a:rPr lang="en-US" sz="2100" dirty="0" smtClean="0"/>
              <a:t> to </a:t>
            </a:r>
            <a:r>
              <a:rPr lang="en-US" sz="2100" dirty="0"/>
              <a:t>reduce decimal places to 0. </a:t>
            </a:r>
            <a:r>
              <a:rPr lang="en-US" sz="2100" dirty="0" smtClean="0"/>
              <a:t>See above.</a:t>
            </a:r>
            <a:endParaRPr lang="en-US" sz="2100" dirty="0"/>
          </a:p>
          <a:p>
            <a:pPr marL="0" indent="0">
              <a:buNone/>
            </a:pPr>
            <a:r>
              <a:rPr lang="en-US" sz="2100" b="1" dirty="0" smtClean="0"/>
              <a:t>f.</a:t>
            </a:r>
            <a:r>
              <a:rPr lang="en-US" sz="2100" dirty="0" smtClean="0"/>
              <a:t> Click </a:t>
            </a:r>
            <a:r>
              <a:rPr lang="en-US" sz="2100" b="1" dirty="0"/>
              <a:t>Close</a:t>
            </a:r>
            <a:r>
              <a:rPr lang="en-US" sz="2100" dirty="0" smtClean="0"/>
              <a:t>.</a:t>
            </a:r>
            <a:endParaRPr lang="en-US" sz="2100" dirty="0"/>
          </a:p>
        </p:txBody>
      </p:sp>
      <p:pic>
        <p:nvPicPr>
          <p:cNvPr id="2" name="Picture 1" descr="06.14.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572000" y="1608088"/>
            <a:ext cx="3927147" cy="4051032"/>
          </a:xfrm>
          <a:prstGeom prst="rect">
            <a:avLst/>
          </a:prstGeom>
        </p:spPr>
      </p:pic>
    </p:spTree>
    <p:extLst>
      <p:ext uri="{BB962C8B-B14F-4D97-AF65-F5344CB8AC3E}">
        <p14:creationId xmlns:p14="http://schemas.microsoft.com/office/powerpoint/2010/main" xmlns="" val="35069568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Add and Delete Chart Elements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6"/>
            </a:pPr>
            <a:r>
              <a:rPr lang="en-US" sz="2400" dirty="0"/>
              <a:t>Click one of the </a:t>
            </a:r>
            <a:r>
              <a:rPr lang="en-US" sz="2400" b="1" dirty="0"/>
              <a:t>Lift Passes</a:t>
            </a:r>
            <a:r>
              <a:rPr lang="en-US" sz="2400" dirty="0"/>
              <a:t> data bars, and repeat steps 4 and 5 to add and format currency data labels.</a:t>
            </a:r>
          </a:p>
          <a:p>
            <a:pPr marL="457200" indent="-457200">
              <a:buFont typeface="+mj-lt"/>
              <a:buAutoNum type="arabicPeriod" startAt="6"/>
            </a:pPr>
            <a:r>
              <a:rPr lang="en-US" sz="2400" dirty="0" smtClean="0"/>
              <a:t>Click </a:t>
            </a:r>
            <a:r>
              <a:rPr lang="en-US" sz="2400" dirty="0"/>
              <a:t>the </a:t>
            </a:r>
            <a:r>
              <a:rPr lang="en-US" sz="2400" b="1" dirty="0"/>
              <a:t>Chart Title</a:t>
            </a:r>
            <a:r>
              <a:rPr lang="en-US" sz="2400" dirty="0"/>
              <a:t> button, and click </a:t>
            </a:r>
            <a:r>
              <a:rPr lang="en-US" sz="2400" b="1" dirty="0"/>
              <a:t>None</a:t>
            </a:r>
            <a:r>
              <a:rPr lang="en-US" sz="2400" dirty="0"/>
              <a:t>.</a:t>
            </a:r>
          </a:p>
          <a:p>
            <a:pPr marL="457200" indent="-457200">
              <a:buFont typeface="+mj-lt"/>
              <a:buAutoNum type="arabicPeriod" startAt="6"/>
            </a:pPr>
            <a:r>
              <a:rPr lang="en-US" sz="2400" dirty="0" smtClean="0"/>
              <a:t>Click </a:t>
            </a:r>
            <a:r>
              <a:rPr lang="en-US" sz="2400" dirty="0"/>
              <a:t>the </a:t>
            </a:r>
            <a:r>
              <a:rPr lang="en-US" sz="2400" b="1" dirty="0"/>
              <a:t>Axis Titles</a:t>
            </a:r>
            <a:r>
              <a:rPr lang="en-US" sz="2400" dirty="0"/>
              <a:t> button, point to </a:t>
            </a:r>
            <a:r>
              <a:rPr lang="en-US" sz="2400" b="1" dirty="0"/>
              <a:t>Primary Vertical Axis Title</a:t>
            </a:r>
            <a:r>
              <a:rPr lang="en-US" sz="2400" dirty="0"/>
              <a:t>, and then click </a:t>
            </a:r>
            <a:r>
              <a:rPr lang="en-US" sz="2400" b="1" dirty="0"/>
              <a:t>Rotated Title</a:t>
            </a:r>
            <a:r>
              <a:rPr lang="en-US" sz="2400" dirty="0"/>
              <a:t>. An axis title placeholder appears to the left of the vertical axis.</a:t>
            </a:r>
          </a:p>
          <a:p>
            <a:pPr marL="457200" indent="-457200">
              <a:buFont typeface="+mj-lt"/>
              <a:buAutoNum type="arabicPeriod" startAt="6"/>
            </a:pPr>
            <a:r>
              <a:rPr lang="en-US" sz="2400" dirty="0" smtClean="0"/>
              <a:t>Drag </a:t>
            </a:r>
            <a:r>
              <a:rPr lang="en-US" sz="2400" dirty="0"/>
              <a:t>over the placeholder text and type </a:t>
            </a:r>
            <a:r>
              <a:rPr lang="en-US" sz="2400" b="1" dirty="0"/>
              <a:t>U.S. Dollars</a:t>
            </a:r>
            <a:r>
              <a:rPr lang="en-US" sz="2400" dirty="0"/>
              <a:t>.</a:t>
            </a:r>
          </a:p>
          <a:p>
            <a:pPr marL="457200" indent="-457200">
              <a:buFont typeface="+mj-lt"/>
              <a:buAutoNum type="arabicPeriod" startAt="6"/>
            </a:pPr>
            <a:r>
              <a:rPr lang="en-US" sz="2400" b="1" dirty="0" smtClean="0"/>
              <a:t> </a:t>
            </a:r>
            <a:r>
              <a:rPr lang="en-US" sz="2400" dirty="0" smtClean="0"/>
              <a:t>Click </a:t>
            </a:r>
            <a:r>
              <a:rPr lang="en-US" sz="2400" dirty="0"/>
              <a:t>outside the chart to deselect it. Your chart should look similar to </a:t>
            </a:r>
            <a:r>
              <a:rPr lang="en-US" sz="2400" dirty="0" smtClean="0"/>
              <a:t>the figure on the next slide.</a:t>
            </a:r>
            <a:endParaRPr lang="en-US" sz="2400" dirty="0"/>
          </a:p>
          <a:p>
            <a:pPr marL="457200" indent="-457200">
              <a:buFont typeface="+mj-lt"/>
              <a:buAutoNum type="arabicPeriod" startAt="6"/>
            </a:pPr>
            <a:r>
              <a:rPr lang="en-US" sz="2400" b="1" dirty="0" smtClean="0"/>
              <a:t> SAVE</a:t>
            </a:r>
            <a:r>
              <a:rPr lang="en-US" sz="2400" dirty="0" smtClean="0"/>
              <a:t> </a:t>
            </a:r>
            <a:r>
              <a:rPr lang="en-US" sz="2400" dirty="0"/>
              <a:t>the presentation</a:t>
            </a:r>
            <a:r>
              <a:rPr lang="en-US" sz="2400" dirty="0" smtClean="0"/>
              <a:t>.</a:t>
            </a:r>
            <a:endParaRPr lang="en-US" sz="2400" dirty="0"/>
          </a:p>
        </p:txBody>
      </p:sp>
    </p:spTree>
    <p:extLst>
      <p:ext uri="{BB962C8B-B14F-4D97-AF65-F5344CB8AC3E}">
        <p14:creationId xmlns:p14="http://schemas.microsoft.com/office/powerpoint/2010/main" xmlns="" val="262063578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Add and Delete Chart Elements</a:t>
            </a:r>
            <a:endParaRPr lang="en-US" dirty="0" smtClean="0">
              <a:ea typeface="+mj-ea"/>
              <a:cs typeface="+mj-cs"/>
            </a:endParaRPr>
          </a:p>
        </p:txBody>
      </p:sp>
      <p:sp>
        <p:nvSpPr>
          <p:cNvPr id="21506" name="Rectangle 3"/>
          <p:cNvSpPr>
            <a:spLocks noGrp="1" noChangeArrowheads="1"/>
          </p:cNvSpPr>
          <p:nvPr>
            <p:ph type="body" idx="1"/>
          </p:nvPr>
        </p:nvSpPr>
        <p:spPr>
          <a:xfrm>
            <a:off x="457200" y="4509120"/>
            <a:ext cx="8229600" cy="1967880"/>
          </a:xfrm>
        </p:spPr>
        <p:txBody>
          <a:bodyPr/>
          <a:lstStyle/>
          <a:p>
            <a:r>
              <a:rPr lang="en-US" sz="2200" b="1" dirty="0"/>
              <a:t>LEAVE</a:t>
            </a:r>
            <a:r>
              <a:rPr lang="en-US" sz="2200" dirty="0"/>
              <a:t> the presentation open to use in the next exercise.</a:t>
            </a:r>
          </a:p>
          <a:p>
            <a:r>
              <a:rPr lang="en-US" sz="2200" dirty="0"/>
              <a:t>Applying elements such as a chart title or axis titles generally reduces the size of the plot area and the data markers. You can offset this adjustment by resizing the chart or by reducing the font size of axis labels and titles, as you learn later in this lesson.</a:t>
            </a:r>
          </a:p>
          <a:p>
            <a:endParaRPr lang="en-US" sz="2400" dirty="0"/>
          </a:p>
          <a:p>
            <a:endParaRPr lang="en-US" sz="2400" dirty="0"/>
          </a:p>
          <a:p>
            <a:endParaRPr lang="en-US" sz="2400" dirty="0"/>
          </a:p>
          <a:p>
            <a:endParaRPr lang="en-US" sz="2400" dirty="0"/>
          </a:p>
          <a:p>
            <a:endParaRPr lang="en-US" sz="2400" dirty="0"/>
          </a:p>
        </p:txBody>
      </p:sp>
      <p:pic>
        <p:nvPicPr>
          <p:cNvPr id="2" name="Picture 1" descr="06.15.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827327" y="1585346"/>
            <a:ext cx="5124762" cy="2946014"/>
          </a:xfrm>
          <a:prstGeom prst="rect">
            <a:avLst/>
          </a:prstGeom>
        </p:spPr>
      </p:pic>
    </p:spTree>
    <p:extLst>
      <p:ext uri="{BB962C8B-B14F-4D97-AF65-F5344CB8AC3E}">
        <p14:creationId xmlns:p14="http://schemas.microsoft.com/office/powerpoint/2010/main" xmlns="" val="4122940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Adjusting and Formatting Chart Axes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PowerPoint </a:t>
            </a:r>
            <a:r>
              <a:rPr lang="en-US" sz="2400" dirty="0"/>
              <a:t>automatically determines the numeric scale to be used for the chart’s axes, with the minimum value at zero (usually) and the maximum value slightly higher than the largest value to be plotted. </a:t>
            </a:r>
            <a:endParaRPr lang="en-US" sz="2400" dirty="0" smtClean="0"/>
          </a:p>
          <a:p>
            <a:r>
              <a:rPr lang="en-US" sz="2400" dirty="0" smtClean="0"/>
              <a:t>You </a:t>
            </a:r>
            <a:r>
              <a:rPr lang="en-US" sz="2400" dirty="0"/>
              <a:t>can adjust the axis scale if you like, however, to create different effects. </a:t>
            </a:r>
            <a:endParaRPr lang="en-US" sz="2400" dirty="0" smtClean="0"/>
          </a:p>
          <a:p>
            <a:r>
              <a:rPr lang="en-US" sz="2400" dirty="0" smtClean="0"/>
              <a:t>You </a:t>
            </a:r>
            <a:r>
              <a:rPr lang="en-US" sz="2400" dirty="0"/>
              <a:t>can also apply formatting to the axis labels, such as formatting the numbers as currency or changing their font, font size, and font color, or any of the other font-formatting actions you have learned in earlier lessons. </a:t>
            </a:r>
            <a:endParaRPr lang="en-US" sz="2400" dirty="0" smtClean="0"/>
          </a:p>
          <a:p>
            <a:r>
              <a:rPr lang="en-US" sz="2400" dirty="0" smtClean="0"/>
              <a:t>In </a:t>
            </a:r>
            <a:r>
              <a:rPr lang="en-US" sz="2400" dirty="0"/>
              <a:t>this exercise, you will practice formatting chart axes</a:t>
            </a:r>
            <a:r>
              <a:rPr lang="en-US" sz="2400" dirty="0" smtClean="0"/>
              <a:t>.</a:t>
            </a:r>
            <a:endParaRPr lang="en-US" sz="2400" dirty="0"/>
          </a:p>
        </p:txBody>
      </p:sp>
    </p:spTree>
    <p:extLst>
      <p:ext uri="{BB962C8B-B14F-4D97-AF65-F5344CB8AC3E}">
        <p14:creationId xmlns:p14="http://schemas.microsoft.com/office/powerpoint/2010/main" xmlns="" val="359721832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Adjust a Chart Axis</a:t>
            </a:r>
          </a:p>
        </p:txBody>
      </p:sp>
      <p:sp>
        <p:nvSpPr>
          <p:cNvPr id="21506" name="Rectangle 3"/>
          <p:cNvSpPr>
            <a:spLocks noGrp="1" noChangeArrowheads="1"/>
          </p:cNvSpPr>
          <p:nvPr>
            <p:ph type="body" idx="1"/>
          </p:nvPr>
        </p:nvSpPr>
        <p:spPr>
          <a:xfrm>
            <a:off x="457200" y="1600200"/>
            <a:ext cx="8229600" cy="4876800"/>
          </a:xfrm>
        </p:spPr>
        <p:txBody>
          <a:bodyPr/>
          <a:lstStyle/>
          <a:p>
            <a:r>
              <a:rPr lang="en-US" sz="2200" b="1" dirty="0" smtClean="0"/>
              <a:t>USE</a:t>
            </a:r>
            <a:r>
              <a:rPr lang="en-US" sz="2200" dirty="0" smtClean="0"/>
              <a:t> </a:t>
            </a:r>
            <a:r>
              <a:rPr lang="en-US" sz="2200" dirty="0"/>
              <a:t>the </a:t>
            </a:r>
            <a:r>
              <a:rPr lang="en-US" sz="2200" b="1" i="1" dirty="0"/>
              <a:t>Pricing Final</a:t>
            </a:r>
            <a:r>
              <a:rPr lang="en-US" sz="2200" dirty="0"/>
              <a:t> presentation that is still open from the previous exercise.</a:t>
            </a:r>
          </a:p>
          <a:p>
            <a:pPr marL="457200" indent="-457200">
              <a:buFont typeface="+mj-lt"/>
              <a:buAutoNum type="arabicPeriod"/>
            </a:pPr>
            <a:r>
              <a:rPr lang="en-US" sz="2200" dirty="0" smtClean="0"/>
              <a:t>Click </a:t>
            </a:r>
            <a:r>
              <a:rPr lang="en-US" sz="2200" dirty="0"/>
              <a:t>the </a:t>
            </a:r>
            <a:r>
              <a:rPr lang="en-US" sz="2200" b="1" dirty="0"/>
              <a:t>chart on slide </a:t>
            </a:r>
            <a:r>
              <a:rPr lang="en-US" sz="2200" b="1" dirty="0" smtClean="0"/>
              <a:t/>
            </a:r>
            <a:br>
              <a:rPr lang="en-US" sz="2200" b="1" dirty="0" smtClean="0"/>
            </a:br>
            <a:r>
              <a:rPr lang="en-US" sz="2200" b="1" dirty="0" smtClean="0"/>
              <a:t>2</a:t>
            </a:r>
            <a:r>
              <a:rPr lang="en-US" sz="2200" dirty="0" smtClean="0"/>
              <a:t> </a:t>
            </a:r>
            <a:r>
              <a:rPr lang="en-US" sz="2200" dirty="0"/>
              <a:t>to select it, if necessary.</a:t>
            </a:r>
          </a:p>
          <a:p>
            <a:pPr marL="457200" indent="-457200">
              <a:buFont typeface="+mj-lt"/>
              <a:buAutoNum type="arabicPeriod"/>
            </a:pPr>
            <a:r>
              <a:rPr lang="en-US" sz="2200" dirty="0" smtClean="0"/>
              <a:t>Double</a:t>
            </a:r>
            <a:r>
              <a:rPr lang="en-US" sz="2200" dirty="0"/>
              <a:t>-click </a:t>
            </a:r>
            <a:r>
              <a:rPr lang="en-US" sz="2200" b="1" dirty="0"/>
              <a:t>one of the </a:t>
            </a:r>
            <a:r>
              <a:rPr lang="en-US" sz="2200" b="1" dirty="0" smtClean="0"/>
              <a:t/>
            </a:r>
            <a:br>
              <a:rPr lang="en-US" sz="2200" b="1" dirty="0" smtClean="0"/>
            </a:br>
            <a:r>
              <a:rPr lang="en-US" sz="2200" b="1" dirty="0" smtClean="0"/>
              <a:t>numbers </a:t>
            </a:r>
            <a:r>
              <a:rPr lang="en-US" sz="2200" b="1" dirty="0"/>
              <a:t>on the vertical </a:t>
            </a:r>
            <a:r>
              <a:rPr lang="en-US" sz="2200" b="1" dirty="0" smtClean="0"/>
              <a:t/>
            </a:r>
            <a:br>
              <a:rPr lang="en-US" sz="2200" b="1" dirty="0" smtClean="0"/>
            </a:br>
            <a:r>
              <a:rPr lang="en-US" sz="2200" b="1" dirty="0" smtClean="0"/>
              <a:t>axis</a:t>
            </a:r>
            <a:r>
              <a:rPr lang="en-US" sz="2200" dirty="0" smtClean="0"/>
              <a:t> </a:t>
            </a:r>
            <a:r>
              <a:rPr lang="en-US" sz="2200" dirty="0"/>
              <a:t>(for example, 200). </a:t>
            </a:r>
            <a:r>
              <a:rPr lang="en-US" sz="2200" dirty="0" smtClean="0"/>
              <a:t/>
            </a:r>
            <a:br>
              <a:rPr lang="en-US" sz="2200" dirty="0" smtClean="0"/>
            </a:br>
            <a:r>
              <a:rPr lang="en-US" sz="2200" dirty="0" smtClean="0"/>
              <a:t>The </a:t>
            </a:r>
            <a:r>
              <a:rPr lang="en-US" sz="2200" dirty="0"/>
              <a:t>Format Axis dialog </a:t>
            </a:r>
            <a:r>
              <a:rPr lang="en-US" sz="2200" dirty="0" smtClean="0"/>
              <a:t/>
            </a:r>
            <a:br>
              <a:rPr lang="en-US" sz="2200" dirty="0" smtClean="0"/>
            </a:br>
            <a:r>
              <a:rPr lang="en-US" sz="2200" dirty="0" smtClean="0"/>
              <a:t>box </a:t>
            </a:r>
            <a:r>
              <a:rPr lang="en-US" sz="2200" dirty="0"/>
              <a:t>opens.</a:t>
            </a:r>
          </a:p>
          <a:p>
            <a:pPr marL="457200" indent="-457200">
              <a:buFont typeface="+mj-lt"/>
              <a:buAutoNum type="arabicPeriod"/>
            </a:pPr>
            <a:r>
              <a:rPr lang="en-US" sz="2200" dirty="0" smtClean="0"/>
              <a:t>On </a:t>
            </a:r>
            <a:r>
              <a:rPr lang="en-US" sz="2200" dirty="0"/>
              <a:t>the Maximum line, </a:t>
            </a:r>
            <a:r>
              <a:rPr lang="en-US" sz="2200" dirty="0" smtClean="0"/>
              <a:t/>
            </a:r>
            <a:br>
              <a:rPr lang="en-US" sz="2200" dirty="0" smtClean="0"/>
            </a:br>
            <a:r>
              <a:rPr lang="en-US" sz="2200" dirty="0" smtClean="0"/>
              <a:t>click </a:t>
            </a:r>
            <a:r>
              <a:rPr lang="en-US" sz="2200" dirty="0"/>
              <a:t>the </a:t>
            </a:r>
            <a:r>
              <a:rPr lang="en-US" sz="2200" b="1" dirty="0"/>
              <a:t>Fixed</a:t>
            </a:r>
            <a:r>
              <a:rPr lang="en-US" sz="2200" dirty="0"/>
              <a:t> button, </a:t>
            </a:r>
            <a:r>
              <a:rPr lang="en-US" sz="2200" dirty="0" smtClean="0"/>
              <a:t/>
            </a:r>
            <a:br>
              <a:rPr lang="en-US" sz="2200" dirty="0" smtClean="0"/>
            </a:br>
            <a:r>
              <a:rPr lang="en-US" sz="2200" dirty="0" smtClean="0"/>
              <a:t>and </a:t>
            </a:r>
            <a:r>
              <a:rPr lang="en-US" sz="2200" dirty="0"/>
              <a:t>change the value to </a:t>
            </a:r>
            <a:r>
              <a:rPr lang="en-US" sz="2200" b="1" dirty="0" smtClean="0"/>
              <a:t>500 </a:t>
            </a:r>
            <a:r>
              <a:rPr lang="en-US" sz="2200" b="1" dirty="0"/>
              <a:t>to establish that as </a:t>
            </a:r>
            <a:r>
              <a:rPr lang="en-US" sz="2200" b="1" dirty="0" smtClean="0"/>
              <a:t/>
            </a:r>
            <a:br>
              <a:rPr lang="en-US" sz="2200" b="1" dirty="0" smtClean="0"/>
            </a:br>
            <a:r>
              <a:rPr lang="en-US" sz="2200" b="1" dirty="0" smtClean="0"/>
              <a:t>the </a:t>
            </a:r>
            <a:r>
              <a:rPr lang="en-US" sz="2200" b="1" dirty="0"/>
              <a:t>maximum value </a:t>
            </a:r>
            <a:r>
              <a:rPr lang="en-US" sz="2400" b="1" dirty="0"/>
              <a:t>for the chart’s vertical axis</a:t>
            </a:r>
            <a:r>
              <a:rPr lang="en-US" sz="2400" dirty="0"/>
              <a:t>, </a:t>
            </a:r>
            <a:r>
              <a:rPr lang="en-US" sz="2400" dirty="0" smtClean="0"/>
              <a:t>see above.</a:t>
            </a:r>
            <a:endParaRPr lang="en-US" sz="2400" dirty="0"/>
          </a:p>
        </p:txBody>
      </p:sp>
      <p:pic>
        <p:nvPicPr>
          <p:cNvPr id="2" name="Picture 1" descr="06.16.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499992" y="2040136"/>
            <a:ext cx="4106884" cy="3525520"/>
          </a:xfrm>
          <a:prstGeom prst="rect">
            <a:avLst/>
          </a:prstGeom>
        </p:spPr>
      </p:pic>
    </p:spTree>
    <p:extLst>
      <p:ext uri="{BB962C8B-B14F-4D97-AF65-F5344CB8AC3E}">
        <p14:creationId xmlns:p14="http://schemas.microsoft.com/office/powerpoint/2010/main" xmlns="" val="260329540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Adjust a Chart Axis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200" dirty="0" smtClean="0"/>
              <a:t>Click </a:t>
            </a:r>
            <a:r>
              <a:rPr lang="en-US" sz="2200" b="1" dirty="0"/>
              <a:t>Number</a:t>
            </a:r>
            <a:r>
              <a:rPr lang="en-US" sz="2200" dirty="0"/>
              <a:t> in the left pane, and then click the </a:t>
            </a:r>
            <a:r>
              <a:rPr lang="en-US" sz="2200" b="1" dirty="0"/>
              <a:t>Currency</a:t>
            </a:r>
            <a:r>
              <a:rPr lang="en-US" sz="2200" dirty="0"/>
              <a:t> category.</a:t>
            </a:r>
          </a:p>
          <a:p>
            <a:pPr marL="457200" indent="-457200">
              <a:buFont typeface="+mj-lt"/>
              <a:buAutoNum type="arabicPeriod" startAt="4"/>
            </a:pPr>
            <a:r>
              <a:rPr lang="en-US" sz="2200" dirty="0" smtClean="0"/>
              <a:t>Select </a:t>
            </a:r>
            <a:r>
              <a:rPr lang="en-US" sz="2200" dirty="0"/>
              <a:t>the value in the </a:t>
            </a:r>
            <a:r>
              <a:rPr lang="en-US" sz="2200" b="1" dirty="0"/>
              <a:t>Decimal</a:t>
            </a:r>
            <a:r>
              <a:rPr lang="en-US" sz="2200" dirty="0"/>
              <a:t> places box and type </a:t>
            </a:r>
            <a:r>
              <a:rPr lang="en-US" sz="2200" b="1" dirty="0"/>
              <a:t>0 </a:t>
            </a:r>
            <a:r>
              <a:rPr lang="en-US" sz="2200" dirty="0"/>
              <a:t>to reduce decimal places to 0.</a:t>
            </a:r>
          </a:p>
          <a:p>
            <a:pPr marL="457200" indent="-457200">
              <a:buFont typeface="+mj-lt"/>
              <a:buAutoNum type="arabicPeriod" startAt="4"/>
            </a:pPr>
            <a:r>
              <a:rPr lang="en-US" sz="2200" dirty="0" smtClean="0"/>
              <a:t>Click </a:t>
            </a:r>
            <a:r>
              <a:rPr lang="en-US" sz="2200" b="1" dirty="0"/>
              <a:t>Close</a:t>
            </a:r>
            <a:r>
              <a:rPr lang="en-US" sz="2200" dirty="0"/>
              <a:t> to close the dialog </a:t>
            </a:r>
            <a:br>
              <a:rPr lang="en-US" sz="2200" dirty="0"/>
            </a:br>
            <a:r>
              <a:rPr lang="en-US" sz="2200" dirty="0" smtClean="0"/>
              <a:t>box </a:t>
            </a:r>
            <a:r>
              <a:rPr lang="en-US" sz="2200" dirty="0"/>
              <a:t>and apply your changes.</a:t>
            </a:r>
          </a:p>
          <a:p>
            <a:pPr marL="457200" indent="-457200">
              <a:buFont typeface="+mj-lt"/>
              <a:buAutoNum type="arabicPeriod" startAt="4"/>
            </a:pPr>
            <a:r>
              <a:rPr lang="en-US" sz="2200" dirty="0" smtClean="0"/>
              <a:t>On </a:t>
            </a:r>
            <a:r>
              <a:rPr lang="en-US" sz="2200" dirty="0"/>
              <a:t>the </a:t>
            </a:r>
            <a:r>
              <a:rPr lang="en-US" sz="2200" b="1" dirty="0"/>
              <a:t>Home</a:t>
            </a:r>
            <a:r>
              <a:rPr lang="en-US" sz="2200" dirty="0"/>
              <a:t> tab, open the </a:t>
            </a:r>
            <a:r>
              <a:rPr lang="en-US" sz="2200" b="1" dirty="0" smtClean="0"/>
              <a:t>Font </a:t>
            </a:r>
            <a:br>
              <a:rPr lang="en-US" sz="2200" b="1" dirty="0" smtClean="0"/>
            </a:br>
            <a:r>
              <a:rPr lang="en-US" sz="2200" b="1" dirty="0" smtClean="0"/>
              <a:t>Size</a:t>
            </a:r>
            <a:r>
              <a:rPr lang="en-US" sz="2200" dirty="0" smtClean="0"/>
              <a:t> </a:t>
            </a:r>
            <a:r>
              <a:rPr lang="en-US" sz="2200" dirty="0"/>
              <a:t>drop-down list </a:t>
            </a:r>
            <a:r>
              <a:rPr lang="en-US" sz="2200" dirty="0" smtClean="0"/>
              <a:t>and </a:t>
            </a:r>
            <a:r>
              <a:rPr lang="en-US" sz="2200" dirty="0"/>
              <a:t>click </a:t>
            </a:r>
            <a:r>
              <a:rPr lang="en-US" sz="2200" b="1" dirty="0"/>
              <a:t>14</a:t>
            </a:r>
            <a:r>
              <a:rPr lang="en-US" sz="2200" dirty="0"/>
              <a:t>. </a:t>
            </a:r>
          </a:p>
          <a:p>
            <a:pPr marL="457200" indent="-457200">
              <a:buFont typeface="+mj-lt"/>
              <a:buAutoNum type="arabicPeriod" startAt="4"/>
            </a:pPr>
            <a:r>
              <a:rPr lang="en-US" sz="2200" dirty="0" smtClean="0"/>
              <a:t>Click </a:t>
            </a:r>
            <a:r>
              <a:rPr lang="en-US" sz="2200" dirty="0"/>
              <a:t>the </a:t>
            </a:r>
            <a:r>
              <a:rPr lang="en-US" sz="2200" b="1" dirty="0"/>
              <a:t>Font Color</a:t>
            </a:r>
            <a:r>
              <a:rPr lang="en-US" sz="2200" dirty="0"/>
              <a:t> </a:t>
            </a:r>
            <a:r>
              <a:rPr lang="en-US" sz="2200" b="1" dirty="0" smtClean="0"/>
              <a:t>button’s arrow</a:t>
            </a:r>
            <a:r>
              <a:rPr lang="en-US" sz="2200" dirty="0" smtClean="0"/>
              <a:t> </a:t>
            </a:r>
            <a:r>
              <a:rPr lang="en-US" sz="2200" dirty="0"/>
              <a:t>to open its palette, </a:t>
            </a:r>
            <a:r>
              <a:rPr lang="en-US" sz="2200" dirty="0" smtClean="0"/>
              <a:t>and click </a:t>
            </a:r>
            <a:r>
              <a:rPr lang="en-US" sz="2200" dirty="0"/>
              <a:t>the </a:t>
            </a:r>
            <a:r>
              <a:rPr lang="en-US" sz="2200" b="1" dirty="0"/>
              <a:t>dark blue </a:t>
            </a:r>
            <a:r>
              <a:rPr lang="en-US" sz="2200" b="1" dirty="0" smtClean="0"/>
              <a:t>square</a:t>
            </a:r>
            <a:r>
              <a:rPr lang="en-US" sz="2200" dirty="0" smtClean="0"/>
              <a:t> </a:t>
            </a:r>
            <a:r>
              <a:rPr lang="en-US" sz="2200" dirty="0"/>
              <a:t>in the </a:t>
            </a:r>
            <a:r>
              <a:rPr lang="en-US" sz="2200" dirty="0" smtClean="0"/>
              <a:t>Standard </a:t>
            </a:r>
            <a:r>
              <a:rPr lang="en-US" sz="2200" dirty="0"/>
              <a:t>Colors section. The chart should resemble </a:t>
            </a:r>
            <a:r>
              <a:rPr lang="en-US" sz="2200" dirty="0" smtClean="0"/>
              <a:t>the one above.</a:t>
            </a:r>
            <a:endParaRPr lang="en-US" sz="2200" dirty="0"/>
          </a:p>
          <a:p>
            <a:pPr marL="457200" indent="-457200">
              <a:buFont typeface="+mj-lt"/>
              <a:buAutoNum type="arabicPeriod" startAt="4"/>
            </a:pPr>
            <a:r>
              <a:rPr lang="en-US" sz="2200" b="1" dirty="0" smtClean="0"/>
              <a:t>SAVE</a:t>
            </a:r>
            <a:r>
              <a:rPr lang="en-US" sz="2200" dirty="0" smtClean="0"/>
              <a:t> </a:t>
            </a:r>
            <a:r>
              <a:rPr lang="en-US" sz="2200" dirty="0"/>
              <a:t>the presentation and close it.</a:t>
            </a:r>
          </a:p>
          <a:p>
            <a:r>
              <a:rPr lang="en-US" sz="2200" b="1" dirty="0"/>
              <a:t>LEAVE</a:t>
            </a:r>
            <a:r>
              <a:rPr lang="en-US" sz="2200" dirty="0"/>
              <a:t> PowerPoint to use in the next exercise</a:t>
            </a:r>
            <a:r>
              <a:rPr lang="en-US" sz="2200" dirty="0" smtClean="0"/>
              <a:t>.</a:t>
            </a:r>
            <a:endParaRPr lang="en-US" sz="2200" dirty="0"/>
          </a:p>
        </p:txBody>
      </p:sp>
      <p:pic>
        <p:nvPicPr>
          <p:cNvPr id="2" name="Picture 1" descr="06.17.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130800" y="2915280"/>
            <a:ext cx="3483992" cy="1570817"/>
          </a:xfrm>
          <a:prstGeom prst="rect">
            <a:avLst/>
          </a:prstGeom>
        </p:spPr>
      </p:pic>
    </p:spTree>
    <p:extLst>
      <p:ext uri="{BB962C8B-B14F-4D97-AF65-F5344CB8AC3E}">
        <p14:creationId xmlns:p14="http://schemas.microsoft.com/office/powerpoint/2010/main" xmlns="" val="5533040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Adjust a Chart Axis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Adjusting an axis’s scale can be useful if you are trying to make the data convey a certain message. If you want to accentuate the differences between values, tighten up the axis scale. For example, if all the data points are between 110 and 120, you might make the minimum value 100 and the maximum value 120</a:t>
            </a:r>
            <a:r>
              <a:rPr lang="en-US" sz="2400" dirty="0" smtClean="0"/>
              <a:t>.</a:t>
            </a:r>
            <a:endParaRPr lang="en-US" sz="2400" dirty="0"/>
          </a:p>
          <a:p>
            <a:r>
              <a:rPr lang="en-US" sz="2400" dirty="0"/>
              <a:t>By default, a chart’s axis and formatting are automatically adjusted as needed when you make changes to the chart. Be aware, however, that if you specify exact values for settings, as you did in the preceding exercise, those settings will remain fixed even if you make changes to the chart. </a:t>
            </a:r>
          </a:p>
          <a:p>
            <a:endParaRPr lang="en-US" sz="2400" dirty="0"/>
          </a:p>
        </p:txBody>
      </p:sp>
    </p:spTree>
    <p:extLst>
      <p:ext uri="{BB962C8B-B14F-4D97-AF65-F5344CB8AC3E}">
        <p14:creationId xmlns:p14="http://schemas.microsoft.com/office/powerpoint/2010/main" xmlns="" val="102876593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Manually Formatting a Chart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Once </a:t>
            </a:r>
            <a:r>
              <a:rPr lang="en-US" sz="2400" dirty="0"/>
              <a:t>you have final data and have added the elements you want to include in the chart, you can make final adjustments to the size and position of the chart and its elements, and apply final formatting. </a:t>
            </a:r>
            <a:endParaRPr lang="en-US" sz="2400" dirty="0" smtClean="0"/>
          </a:p>
          <a:p>
            <a:r>
              <a:rPr lang="en-US" sz="2400" dirty="0" smtClean="0"/>
              <a:t>Use </a:t>
            </a:r>
            <a:r>
              <a:rPr lang="en-US" sz="2400" dirty="0"/>
              <a:t>the tools on the Chart Tools Format tab to apply formats to any part of a chart, including the entire chart area, the data series markers, the legend, and the chart’s labels and titles</a:t>
            </a:r>
            <a:r>
              <a:rPr lang="en-US" sz="2400" dirty="0" smtClean="0"/>
              <a:t>.</a:t>
            </a:r>
            <a:endParaRPr lang="en-US" sz="2400" dirty="0"/>
          </a:p>
        </p:txBody>
      </p:sp>
    </p:spTree>
    <p:extLst>
      <p:ext uri="{BB962C8B-B14F-4D97-AF65-F5344CB8AC3E}">
        <p14:creationId xmlns:p14="http://schemas.microsoft.com/office/powerpoint/2010/main" xmlns="" val="326951615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Positioning Chart Elements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Each </a:t>
            </a:r>
            <a:r>
              <a:rPr lang="en-US" sz="2400" dirty="0"/>
              <a:t>chart element has a default position, and also several alternate positions you can select instead. </a:t>
            </a:r>
            <a:endParaRPr lang="en-US" sz="2400" dirty="0" smtClean="0"/>
          </a:p>
          <a:p>
            <a:r>
              <a:rPr lang="en-US" sz="2400" dirty="0" smtClean="0"/>
              <a:t>You </a:t>
            </a:r>
            <a:r>
              <a:rPr lang="en-US" sz="2400" dirty="0"/>
              <a:t>can either use one of the button's menus on the Chart Tools Layout tab to select a precise position, or you can manually drag and drop a chart element into a new position. </a:t>
            </a:r>
            <a:endParaRPr lang="en-US" sz="2400" dirty="0" smtClean="0"/>
          </a:p>
          <a:p>
            <a:r>
              <a:rPr lang="en-US" sz="2400" dirty="0" smtClean="0"/>
              <a:t>In </a:t>
            </a:r>
            <a:r>
              <a:rPr lang="en-US" sz="2400" dirty="0"/>
              <a:t>this exercise, you practice repositioning chart elements</a:t>
            </a:r>
            <a:r>
              <a:rPr lang="en-US" sz="2400" dirty="0" smtClean="0"/>
              <a:t>.</a:t>
            </a:r>
            <a:endParaRPr lang="en-US" sz="2400" dirty="0"/>
          </a:p>
        </p:txBody>
      </p:sp>
    </p:spTree>
    <p:extLst>
      <p:ext uri="{BB962C8B-B14F-4D97-AF65-F5344CB8AC3E}">
        <p14:creationId xmlns:p14="http://schemas.microsoft.com/office/powerpoint/2010/main" xmlns="" val="26573210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Building Charts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i="1" dirty="0" smtClean="0"/>
              <a:t>Charts</a:t>
            </a:r>
            <a:r>
              <a:rPr lang="en-US" sz="2400" dirty="0" smtClean="0"/>
              <a:t> </a:t>
            </a:r>
            <a:r>
              <a:rPr lang="en-US" sz="2400" dirty="0"/>
              <a:t>are visual representations of numerical data. </a:t>
            </a:r>
          </a:p>
          <a:p>
            <a:r>
              <a:rPr lang="en-US" sz="2400" dirty="0" smtClean="0"/>
              <a:t>Chart </a:t>
            </a:r>
            <a:r>
              <a:rPr lang="en-US" sz="2400" dirty="0"/>
              <a:t>features such as columns, bars, lines, or pie slices make it easy to understand trends or compare values. </a:t>
            </a:r>
            <a:endParaRPr lang="en-US" sz="2400" dirty="0" smtClean="0"/>
          </a:p>
          <a:p>
            <a:r>
              <a:rPr lang="en-US" sz="2400" dirty="0" smtClean="0"/>
              <a:t>Once </a:t>
            </a:r>
            <a:r>
              <a:rPr lang="en-US" sz="2400" dirty="0"/>
              <a:t>you have ­created a chart in PowerPoint, you can easily modify the data on which the chart is based, choose a different type of chart to display the data, change the layout of the chart, and modify its formats. </a:t>
            </a:r>
          </a:p>
        </p:txBody>
      </p:sp>
    </p:spTree>
    <p:extLst>
      <p:ext uri="{BB962C8B-B14F-4D97-AF65-F5344CB8AC3E}">
        <p14:creationId xmlns:p14="http://schemas.microsoft.com/office/powerpoint/2010/main" xmlns="" val="212284043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Reposition Chart Elements</a:t>
            </a:r>
          </a:p>
        </p:txBody>
      </p:sp>
      <p:sp>
        <p:nvSpPr>
          <p:cNvPr id="21506" name="Rectangle 3"/>
          <p:cNvSpPr>
            <a:spLocks noGrp="1" noChangeArrowheads="1"/>
          </p:cNvSpPr>
          <p:nvPr>
            <p:ph type="body" idx="1"/>
          </p:nvPr>
        </p:nvSpPr>
        <p:spPr>
          <a:xfrm>
            <a:off x="457200" y="1600200"/>
            <a:ext cx="8229600" cy="4876800"/>
          </a:xfrm>
        </p:spPr>
        <p:txBody>
          <a:bodyPr/>
          <a:lstStyle/>
          <a:p>
            <a:r>
              <a:rPr lang="en-US" sz="2000" dirty="0" smtClean="0"/>
              <a:t>To </a:t>
            </a:r>
            <a:r>
              <a:rPr lang="en-US" sz="2000" dirty="0"/>
              <a:t>reposition chart elements, perform the following tasks:</a:t>
            </a:r>
          </a:p>
          <a:p>
            <a:pPr marL="457200" indent="-457200">
              <a:buFont typeface="+mj-lt"/>
              <a:buAutoNum type="arabicPeriod"/>
            </a:pPr>
            <a:r>
              <a:rPr lang="en-US" sz="2000" b="1" dirty="0" smtClean="0"/>
              <a:t>OPEN</a:t>
            </a:r>
            <a:r>
              <a:rPr lang="en-US" sz="2000" dirty="0" smtClean="0"/>
              <a:t> </a:t>
            </a:r>
            <a:r>
              <a:rPr lang="en-US" sz="2000" dirty="0"/>
              <a:t>the </a:t>
            </a:r>
            <a:r>
              <a:rPr lang="en-US" sz="2000" b="1" i="1" dirty="0"/>
              <a:t>Admissions</a:t>
            </a:r>
            <a:r>
              <a:rPr lang="en-US" sz="2000" dirty="0"/>
              <a:t> presentation and save it as </a:t>
            </a:r>
            <a:r>
              <a:rPr lang="en-US" sz="2000" b="1" i="1" dirty="0"/>
              <a:t>Admissions Final</a:t>
            </a:r>
            <a:r>
              <a:rPr lang="en-US" sz="2000" i="1" dirty="0"/>
              <a:t>. </a:t>
            </a:r>
            <a:endParaRPr lang="en-US" sz="2000" dirty="0"/>
          </a:p>
          <a:p>
            <a:pPr marL="457200" indent="-457200">
              <a:buFont typeface="+mj-lt"/>
              <a:buAutoNum type="arabicPeriod"/>
            </a:pPr>
            <a:r>
              <a:rPr lang="en-US" sz="2000" dirty="0" smtClean="0"/>
              <a:t>Select </a:t>
            </a:r>
            <a:r>
              <a:rPr lang="en-US" sz="2000" dirty="0"/>
              <a:t>the </a:t>
            </a:r>
            <a:r>
              <a:rPr lang="en-US" sz="2000" b="1" dirty="0"/>
              <a:t>chart on slide 2</a:t>
            </a:r>
            <a:r>
              <a:rPr lang="en-US" sz="2000" dirty="0"/>
              <a:t>.</a:t>
            </a:r>
          </a:p>
          <a:p>
            <a:pPr marL="457200" indent="-457200">
              <a:buFont typeface="+mj-lt"/>
              <a:buAutoNum type="arabicPeriod"/>
            </a:pPr>
            <a:r>
              <a:rPr lang="en-US" sz="2000" dirty="0" smtClean="0"/>
              <a:t>On </a:t>
            </a:r>
            <a:r>
              <a:rPr lang="en-US" sz="2000" dirty="0"/>
              <a:t>the Chart Tools Layout tab, click the </a:t>
            </a:r>
            <a:r>
              <a:rPr lang="en-US" sz="2000" b="1" dirty="0"/>
              <a:t>Legend</a:t>
            </a:r>
            <a:r>
              <a:rPr lang="en-US" sz="2000" dirty="0"/>
              <a:t> button, and then click </a:t>
            </a:r>
            <a:r>
              <a:rPr lang="en-US" sz="2000" b="1" dirty="0"/>
              <a:t>Show Legend at Bottom</a:t>
            </a:r>
            <a:r>
              <a:rPr lang="en-US" sz="2000" dirty="0"/>
              <a:t>. The legend moves to the bottom of the chart and changes its layout to </a:t>
            </a:r>
            <a:r>
              <a:rPr lang="en-US" sz="2000" dirty="0" smtClean="0"/>
              <a:t/>
            </a:r>
            <a:br>
              <a:rPr lang="en-US" sz="2000" dirty="0" smtClean="0"/>
            </a:br>
            <a:r>
              <a:rPr lang="en-US" sz="2000" dirty="0" smtClean="0"/>
              <a:t>a </a:t>
            </a:r>
            <a:r>
              <a:rPr lang="en-US" sz="2000" dirty="0"/>
              <a:t>single row.</a:t>
            </a:r>
          </a:p>
          <a:p>
            <a:pPr marL="457200" indent="-457200">
              <a:buFont typeface="+mj-lt"/>
              <a:buAutoNum type="arabicPeriod"/>
            </a:pPr>
            <a:r>
              <a:rPr lang="en-US" sz="2000" dirty="0" smtClean="0"/>
              <a:t>Click </a:t>
            </a:r>
            <a:r>
              <a:rPr lang="en-US" sz="2000" dirty="0"/>
              <a:t>the </a:t>
            </a:r>
            <a:r>
              <a:rPr lang="en-US" sz="2000" b="1" dirty="0"/>
              <a:t>legend</a:t>
            </a:r>
            <a:r>
              <a:rPr lang="en-US" sz="2000" dirty="0"/>
              <a:t> to select it.</a:t>
            </a:r>
          </a:p>
          <a:p>
            <a:pPr marL="457200" indent="-457200">
              <a:buFont typeface="+mj-lt"/>
              <a:buAutoNum type="arabicPeriod"/>
            </a:pPr>
            <a:r>
              <a:rPr lang="en-US" sz="2000" dirty="0" smtClean="0"/>
              <a:t>Point </a:t>
            </a:r>
            <a:r>
              <a:rPr lang="en-US" sz="2000" dirty="0"/>
              <a:t>to the </a:t>
            </a:r>
            <a:r>
              <a:rPr lang="en-US" sz="2000" b="1" dirty="0"/>
              <a:t>border of the </a:t>
            </a:r>
            <a:r>
              <a:rPr lang="en-US" sz="2000" b="1" dirty="0" smtClean="0"/>
              <a:t/>
            </a:r>
            <a:br>
              <a:rPr lang="en-US" sz="2000" b="1" dirty="0" smtClean="0"/>
            </a:br>
            <a:r>
              <a:rPr lang="en-US" sz="2000" b="1" dirty="0" smtClean="0"/>
              <a:t>legend’s </a:t>
            </a:r>
            <a:r>
              <a:rPr lang="en-US" sz="2000" b="1" dirty="0"/>
              <a:t>frame</a:t>
            </a:r>
            <a:r>
              <a:rPr lang="en-US" sz="2000" dirty="0"/>
              <a:t>, so that the </a:t>
            </a:r>
            <a:r>
              <a:rPr lang="en-US" sz="2000" dirty="0" smtClean="0"/>
              <a:t/>
            </a:r>
            <a:br>
              <a:rPr lang="en-US" sz="2000" dirty="0" smtClean="0"/>
            </a:br>
            <a:r>
              <a:rPr lang="en-US" sz="2000" dirty="0" smtClean="0"/>
              <a:t>mouse </a:t>
            </a:r>
            <a:r>
              <a:rPr lang="en-US" sz="2000" dirty="0"/>
              <a:t>becomes a four</a:t>
            </a:r>
            <a:r>
              <a:rPr lang="en-US" sz="2000" dirty="0" smtClean="0"/>
              <a:t>-</a:t>
            </a:r>
            <a:br>
              <a:rPr lang="en-US" sz="2000" dirty="0" smtClean="0"/>
            </a:br>
            <a:r>
              <a:rPr lang="en-US" sz="2000" dirty="0" smtClean="0"/>
              <a:t>headed </a:t>
            </a:r>
            <a:r>
              <a:rPr lang="en-US" sz="2000" dirty="0"/>
              <a:t>arrow, and click </a:t>
            </a:r>
            <a:r>
              <a:rPr lang="en-US" sz="2000" dirty="0" smtClean="0"/>
              <a:t/>
            </a:r>
            <a:br>
              <a:rPr lang="en-US" sz="2000" dirty="0" smtClean="0"/>
            </a:br>
            <a:r>
              <a:rPr lang="en-US" sz="2000" dirty="0" smtClean="0"/>
              <a:t>and </a:t>
            </a:r>
            <a:r>
              <a:rPr lang="en-US" sz="2000" dirty="0"/>
              <a:t>drag the legend onto </a:t>
            </a:r>
            <a:r>
              <a:rPr lang="en-US" sz="2000" dirty="0" smtClean="0"/>
              <a:t/>
            </a:r>
            <a:br>
              <a:rPr lang="en-US" sz="2000" dirty="0" smtClean="0"/>
            </a:br>
            <a:r>
              <a:rPr lang="en-US" sz="2000" dirty="0" smtClean="0"/>
              <a:t>the </a:t>
            </a:r>
            <a:r>
              <a:rPr lang="en-US" sz="2000" dirty="0"/>
              <a:t>chart itself, </a:t>
            </a:r>
            <a:r>
              <a:rPr lang="en-US" sz="2000" dirty="0" smtClean="0"/>
              <a:t>see right.</a:t>
            </a:r>
            <a:endParaRPr lang="en-US" sz="2000" dirty="0"/>
          </a:p>
        </p:txBody>
      </p:sp>
      <p:pic>
        <p:nvPicPr>
          <p:cNvPr id="2" name="Picture 1" descr="06.18.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026416" y="3429000"/>
            <a:ext cx="4560074" cy="2829560"/>
          </a:xfrm>
          <a:prstGeom prst="rect">
            <a:avLst/>
          </a:prstGeom>
        </p:spPr>
      </p:pic>
    </p:spTree>
    <p:extLst>
      <p:ext uri="{BB962C8B-B14F-4D97-AF65-F5344CB8AC3E}">
        <p14:creationId xmlns:p14="http://schemas.microsoft.com/office/powerpoint/2010/main" xmlns="" val="348210257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Reposition Chart Elements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6"/>
            </a:pPr>
            <a:r>
              <a:rPr lang="en-US" sz="2200" dirty="0" smtClean="0"/>
              <a:t>Click </a:t>
            </a:r>
            <a:r>
              <a:rPr lang="en-US" sz="2200" dirty="0"/>
              <a:t>the </a:t>
            </a:r>
            <a:r>
              <a:rPr lang="en-US" sz="2200" b="1" dirty="0"/>
              <a:t>Legend</a:t>
            </a:r>
            <a:r>
              <a:rPr lang="en-US" sz="2200" dirty="0"/>
              <a:t> button again and click </a:t>
            </a:r>
            <a:r>
              <a:rPr lang="en-US" sz="2200" b="1" dirty="0"/>
              <a:t>More Legend Options</a:t>
            </a:r>
            <a:r>
              <a:rPr lang="en-US" sz="2200" dirty="0"/>
              <a:t>. The Format Legend dialog box opens.</a:t>
            </a:r>
          </a:p>
          <a:p>
            <a:pPr marL="457200" indent="-457200">
              <a:buFont typeface="+mj-lt"/>
              <a:buAutoNum type="arabicPeriod" startAt="6"/>
            </a:pPr>
            <a:r>
              <a:rPr lang="en-US" sz="2200" dirty="0" smtClean="0"/>
              <a:t>In </a:t>
            </a:r>
            <a:r>
              <a:rPr lang="en-US" sz="2200" dirty="0"/>
              <a:t>the Legend </a:t>
            </a:r>
            <a:r>
              <a:rPr lang="en-US" sz="2200" dirty="0" smtClean="0"/>
              <a:t/>
            </a:r>
            <a:br>
              <a:rPr lang="en-US" sz="2200" dirty="0" smtClean="0"/>
            </a:br>
            <a:r>
              <a:rPr lang="en-US" sz="2200" dirty="0" smtClean="0"/>
              <a:t>Position list</a:t>
            </a:r>
            <a:r>
              <a:rPr lang="en-US" sz="2200" dirty="0"/>
              <a:t>, </a:t>
            </a:r>
            <a:r>
              <a:rPr lang="en-US" sz="2200" dirty="0" smtClean="0"/>
              <a:t/>
            </a:r>
            <a:br>
              <a:rPr lang="en-US" sz="2200" dirty="0" smtClean="0"/>
            </a:br>
            <a:r>
              <a:rPr lang="en-US" sz="2200" dirty="0" smtClean="0"/>
              <a:t>click </a:t>
            </a:r>
            <a:r>
              <a:rPr lang="en-US" sz="2200" b="1" dirty="0"/>
              <a:t>Top Right</a:t>
            </a:r>
            <a:r>
              <a:rPr lang="en-US" sz="2200" dirty="0"/>
              <a:t>.</a:t>
            </a:r>
          </a:p>
          <a:p>
            <a:pPr marL="457200" indent="-457200">
              <a:buFont typeface="+mj-lt"/>
              <a:buAutoNum type="arabicPeriod" startAt="6"/>
            </a:pPr>
            <a:r>
              <a:rPr lang="en-US" sz="2200" dirty="0" smtClean="0"/>
              <a:t>Clear </a:t>
            </a:r>
            <a:r>
              <a:rPr lang="en-US" sz="2200" dirty="0"/>
              <a:t>the </a:t>
            </a:r>
            <a:r>
              <a:rPr lang="en-US" sz="2200" b="1" dirty="0"/>
              <a:t>Show </a:t>
            </a:r>
            <a:r>
              <a:rPr lang="en-US" sz="2200" b="1" dirty="0" smtClean="0"/>
              <a:t/>
            </a:r>
            <a:br>
              <a:rPr lang="en-US" sz="2200" b="1" dirty="0" smtClean="0"/>
            </a:br>
            <a:r>
              <a:rPr lang="en-US" sz="2200" b="1" dirty="0" smtClean="0"/>
              <a:t>The </a:t>
            </a:r>
            <a:r>
              <a:rPr lang="en-US" sz="2200" b="1" dirty="0"/>
              <a:t>Legend Without </a:t>
            </a:r>
            <a:r>
              <a:rPr lang="en-US" sz="2200" b="1" dirty="0" smtClean="0"/>
              <a:t/>
            </a:r>
            <a:br>
              <a:rPr lang="en-US" sz="2200" b="1" dirty="0" smtClean="0"/>
            </a:br>
            <a:r>
              <a:rPr lang="en-US" sz="2200" b="1" dirty="0" smtClean="0"/>
              <a:t>Overlapping </a:t>
            </a:r>
            <a:r>
              <a:rPr lang="en-US" sz="2200" b="1" dirty="0"/>
              <a:t>The </a:t>
            </a:r>
            <a:r>
              <a:rPr lang="en-US" sz="2200" b="1" dirty="0" smtClean="0"/>
              <a:t/>
            </a:r>
            <a:br>
              <a:rPr lang="en-US" sz="2200" b="1" dirty="0" smtClean="0"/>
            </a:br>
            <a:r>
              <a:rPr lang="en-US" sz="2200" b="1" dirty="0" smtClean="0"/>
              <a:t>Chart </a:t>
            </a:r>
            <a:r>
              <a:rPr lang="en-US" sz="2200" dirty="0"/>
              <a:t>check box. </a:t>
            </a:r>
            <a:r>
              <a:rPr lang="en-US" sz="2200" dirty="0" smtClean="0"/>
              <a:t/>
            </a:r>
            <a:br>
              <a:rPr lang="en-US" sz="2200" dirty="0" smtClean="0"/>
            </a:br>
            <a:r>
              <a:rPr lang="en-US" sz="2200" dirty="0" smtClean="0"/>
              <a:t>The </a:t>
            </a:r>
            <a:r>
              <a:rPr lang="en-US" sz="2200" dirty="0"/>
              <a:t>legend moves </a:t>
            </a:r>
            <a:r>
              <a:rPr lang="en-US" sz="2200" dirty="0" smtClean="0"/>
              <a:t/>
            </a:r>
            <a:br>
              <a:rPr lang="en-US" sz="2200" dirty="0" smtClean="0"/>
            </a:br>
            <a:r>
              <a:rPr lang="en-US" sz="2200" dirty="0" smtClean="0"/>
              <a:t>to </a:t>
            </a:r>
            <a:r>
              <a:rPr lang="en-US" sz="2200" dirty="0"/>
              <a:t>the upper-right </a:t>
            </a:r>
            <a:r>
              <a:rPr lang="en-US" sz="2200" dirty="0" smtClean="0"/>
              <a:t/>
            </a:r>
            <a:br>
              <a:rPr lang="en-US" sz="2200" dirty="0" smtClean="0"/>
            </a:br>
            <a:r>
              <a:rPr lang="en-US" sz="2200" dirty="0" smtClean="0"/>
              <a:t>corner </a:t>
            </a:r>
            <a:r>
              <a:rPr lang="en-US" sz="2200" dirty="0"/>
              <a:t>of the chart, </a:t>
            </a:r>
            <a:r>
              <a:rPr lang="en-US" sz="2200" dirty="0" smtClean="0"/>
              <a:t/>
            </a:r>
            <a:br>
              <a:rPr lang="en-US" sz="2200" dirty="0" smtClean="0"/>
            </a:br>
            <a:r>
              <a:rPr lang="en-US" sz="2200" dirty="0" smtClean="0"/>
              <a:t>inside </a:t>
            </a:r>
            <a:r>
              <a:rPr lang="en-US" sz="2200" dirty="0"/>
              <a:t>the chart frame (see </a:t>
            </a:r>
            <a:r>
              <a:rPr lang="en-US" sz="2200" dirty="0" smtClean="0"/>
              <a:t>above).</a:t>
            </a:r>
            <a:endParaRPr lang="en-US" sz="2200" dirty="0"/>
          </a:p>
        </p:txBody>
      </p:sp>
      <p:pic>
        <p:nvPicPr>
          <p:cNvPr id="2" name="Picture 1" descr="06.19.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616960" y="2404062"/>
            <a:ext cx="4744720" cy="3401202"/>
          </a:xfrm>
          <a:prstGeom prst="rect">
            <a:avLst/>
          </a:prstGeom>
        </p:spPr>
      </p:pic>
    </p:spTree>
    <p:extLst>
      <p:ext uri="{BB962C8B-B14F-4D97-AF65-F5344CB8AC3E}">
        <p14:creationId xmlns:p14="http://schemas.microsoft.com/office/powerpoint/2010/main" xmlns="" val="256195380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Reposition Chart Elements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9"/>
            </a:pPr>
            <a:r>
              <a:rPr lang="en-US" sz="2300" dirty="0" smtClean="0"/>
              <a:t>Click </a:t>
            </a:r>
            <a:r>
              <a:rPr lang="en-US" sz="2300" b="1" dirty="0"/>
              <a:t>Close</a:t>
            </a:r>
            <a:r>
              <a:rPr lang="en-US" sz="2300" dirty="0"/>
              <a:t> to close the </a:t>
            </a:r>
            <a:r>
              <a:rPr lang="en-US" sz="2300" b="1" dirty="0"/>
              <a:t>Format Legend</a:t>
            </a:r>
            <a:r>
              <a:rPr lang="en-US" sz="2300" dirty="0"/>
              <a:t> dialog box.</a:t>
            </a:r>
          </a:p>
          <a:p>
            <a:pPr marL="457200" indent="-457200">
              <a:buFont typeface="+mj-lt"/>
              <a:buAutoNum type="arabicPeriod" startAt="9"/>
            </a:pPr>
            <a:r>
              <a:rPr lang="en-US" sz="2300" b="1" dirty="0" smtClean="0"/>
              <a:t> SAVE</a:t>
            </a:r>
            <a:r>
              <a:rPr lang="en-US" sz="2300" dirty="0" smtClean="0"/>
              <a:t> </a:t>
            </a:r>
            <a:r>
              <a:rPr lang="en-US" sz="2300" dirty="0"/>
              <a:t>the presentation.</a:t>
            </a:r>
          </a:p>
          <a:p>
            <a:r>
              <a:rPr lang="en-US" sz="2300" b="1" dirty="0"/>
              <a:t>LEAVE</a:t>
            </a:r>
            <a:r>
              <a:rPr lang="en-US" sz="2300" dirty="0"/>
              <a:t> the presentation open to use in the next exercise.</a:t>
            </a:r>
          </a:p>
          <a:p>
            <a:r>
              <a:rPr lang="en-US" sz="2300" dirty="0"/>
              <a:t>Nearly all of the chart elements can be positioned in the same way that you saw in the preceding exercise, but each has its own special options appropriate to it. For example, the chart title can either overlap the chart or not, and data labels can be placed inside or outside of the bars, columns, or pie slices they represent. In each case, the menu that opens when you click the button on the Chart Tools Layout tab contains some basic presets, and you can see more options by clicking the More command at the bottom of the menu. </a:t>
            </a:r>
          </a:p>
          <a:p>
            <a:endParaRPr lang="en-US" sz="2400" dirty="0"/>
          </a:p>
        </p:txBody>
      </p:sp>
    </p:spTree>
    <p:extLst>
      <p:ext uri="{BB962C8B-B14F-4D97-AF65-F5344CB8AC3E}">
        <p14:creationId xmlns:p14="http://schemas.microsoft.com/office/powerpoint/2010/main" xmlns="" val="15856072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Resizing and Moving a Chart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You </a:t>
            </a:r>
            <a:r>
              <a:rPr lang="en-US" sz="2400" dirty="0"/>
              <a:t>can move and resize </a:t>
            </a:r>
            <a:r>
              <a:rPr lang="en-US" sz="2400" dirty="0" smtClean="0"/>
              <a:t>a chart. </a:t>
            </a:r>
            <a:r>
              <a:rPr lang="en-US" sz="2400" dirty="0"/>
              <a:t>The dotted areas on the </a:t>
            </a:r>
            <a:r>
              <a:rPr lang="en-US" sz="2400" dirty="0" smtClean="0"/>
              <a:t>chart’s </a:t>
            </a:r>
            <a:r>
              <a:rPr lang="en-US" sz="2400" dirty="0"/>
              <a:t>border are sizing handles. </a:t>
            </a:r>
            <a:endParaRPr lang="en-US" sz="2400" dirty="0" smtClean="0"/>
          </a:p>
          <a:p>
            <a:r>
              <a:rPr lang="en-US" sz="2400" dirty="0" smtClean="0"/>
              <a:t>You </a:t>
            </a:r>
            <a:r>
              <a:rPr lang="en-US" sz="2400" dirty="0"/>
              <a:t>can resize any object by dragging a side or corner handle of its container. Note that if you drag a side handle, you may “stretch” the container, distorting its contents. </a:t>
            </a:r>
            <a:endParaRPr lang="en-US" sz="2400" dirty="0" smtClean="0"/>
          </a:p>
          <a:p>
            <a:r>
              <a:rPr lang="en-US" sz="2400" dirty="0" smtClean="0"/>
              <a:t>Hold </a:t>
            </a:r>
            <a:r>
              <a:rPr lang="en-US" sz="2400" dirty="0"/>
              <a:t>down Shift to maintain the height-width ratio (the aspect ratio)</a:t>
            </a:r>
            <a:r>
              <a:rPr lang="en-US" sz="2400" dirty="0" smtClean="0"/>
              <a:t>. </a:t>
            </a:r>
          </a:p>
          <a:p>
            <a:r>
              <a:rPr lang="en-US" sz="2400" dirty="0" smtClean="0"/>
              <a:t>You </a:t>
            </a:r>
            <a:r>
              <a:rPr lang="en-US" sz="2400" dirty="0"/>
              <a:t>can move any object, including a chart, by dragging it by its border. When you see the four-headed ­pointer, just click and drag. </a:t>
            </a:r>
            <a:endParaRPr lang="en-US" sz="2400" dirty="0" smtClean="0"/>
          </a:p>
          <a:p>
            <a:r>
              <a:rPr lang="en-US" sz="2400" dirty="0" smtClean="0"/>
              <a:t>In </a:t>
            </a:r>
            <a:r>
              <a:rPr lang="en-US" sz="2400" dirty="0"/>
              <a:t>this exercise, you will resize and move a chart</a:t>
            </a:r>
            <a:r>
              <a:rPr lang="en-US" sz="2400" dirty="0" smtClean="0"/>
              <a:t>.</a:t>
            </a:r>
            <a:endParaRPr lang="en-US" sz="2400" dirty="0"/>
          </a:p>
        </p:txBody>
      </p:sp>
    </p:spTree>
    <p:extLst>
      <p:ext uri="{BB962C8B-B14F-4D97-AF65-F5344CB8AC3E}">
        <p14:creationId xmlns:p14="http://schemas.microsoft.com/office/powerpoint/2010/main" xmlns="" val="89474112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Resize and Move a Chart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Admissions Final</a:t>
            </a:r>
            <a:r>
              <a:rPr lang="en-US" sz="2400" dirty="0"/>
              <a:t> presentation that is still open from the previous exercise. </a:t>
            </a:r>
          </a:p>
          <a:p>
            <a:pPr marL="457200" indent="-457200">
              <a:buFont typeface="+mj-lt"/>
              <a:buAutoNum type="arabicPeriod"/>
            </a:pPr>
            <a:r>
              <a:rPr lang="en-US" sz="2400" dirty="0" smtClean="0"/>
              <a:t>Select </a:t>
            </a:r>
            <a:r>
              <a:rPr lang="en-US" sz="2400" dirty="0"/>
              <a:t>the </a:t>
            </a:r>
            <a:r>
              <a:rPr lang="en-US" sz="2400" b="1" dirty="0"/>
              <a:t>chart on slide 2</a:t>
            </a:r>
            <a:r>
              <a:rPr lang="en-US" sz="2400" dirty="0"/>
              <a:t> if it is not already selected.</a:t>
            </a:r>
          </a:p>
          <a:p>
            <a:pPr marL="457200" indent="-457200">
              <a:buFont typeface="+mj-lt"/>
              <a:buAutoNum type="arabicPeriod"/>
            </a:pPr>
            <a:r>
              <a:rPr lang="en-US" sz="2400" dirty="0" smtClean="0"/>
              <a:t>Position </a:t>
            </a:r>
            <a:r>
              <a:rPr lang="en-US" sz="2400" dirty="0"/>
              <a:t>the pointer on the </a:t>
            </a:r>
            <a:r>
              <a:rPr lang="en-US" sz="2400" b="1" dirty="0"/>
              <a:t>lower right corner of the chart’s frame</a:t>
            </a:r>
            <a:r>
              <a:rPr lang="en-US" sz="2400" dirty="0"/>
              <a:t>, so the mouse pointer becomes a double-headed arrow.</a:t>
            </a:r>
          </a:p>
          <a:p>
            <a:pPr marL="457200" indent="-457200">
              <a:buFont typeface="+mj-lt"/>
              <a:buAutoNum type="arabicPeriod"/>
            </a:pPr>
            <a:r>
              <a:rPr lang="en-US" sz="2400" dirty="0" smtClean="0"/>
              <a:t>Drag </a:t>
            </a:r>
            <a:r>
              <a:rPr lang="en-US" sz="2400" dirty="0"/>
              <a:t>inward to decrease the size of the chart by about 1” in both height and width.</a:t>
            </a:r>
          </a:p>
          <a:p>
            <a:pPr marL="457200" indent="-457200">
              <a:buFont typeface="+mj-lt"/>
              <a:buAutoNum type="arabicPeriod"/>
            </a:pPr>
            <a:r>
              <a:rPr lang="en-US" sz="2400" dirty="0" smtClean="0"/>
              <a:t>Position </a:t>
            </a:r>
            <a:r>
              <a:rPr lang="en-US" sz="2400" dirty="0"/>
              <a:t>the pointer anywhere </a:t>
            </a:r>
            <a:r>
              <a:rPr lang="en-US" sz="2400" b="1" dirty="0"/>
              <a:t>on the chart’s frame </a:t>
            </a:r>
            <a:r>
              <a:rPr lang="en-US" sz="2400" dirty="0"/>
              <a:t>except one of the sizing handles. The mouse pointer becomes a four-headed arrow</a:t>
            </a:r>
            <a:r>
              <a:rPr lang="en-US" sz="2400" dirty="0" smtClean="0"/>
              <a:t>.</a:t>
            </a:r>
            <a:endParaRPr lang="en-US" sz="2400" dirty="0"/>
          </a:p>
        </p:txBody>
      </p:sp>
    </p:spTree>
    <p:extLst>
      <p:ext uri="{BB962C8B-B14F-4D97-AF65-F5344CB8AC3E}">
        <p14:creationId xmlns:p14="http://schemas.microsoft.com/office/powerpoint/2010/main" xmlns="" val="224808885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Resize and Move a Chart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400" dirty="0" smtClean="0"/>
              <a:t>Drag </a:t>
            </a:r>
            <a:r>
              <a:rPr lang="en-US" sz="2400" dirty="0"/>
              <a:t>to reposition the chart so that it is centered attractively on the slide, as </a:t>
            </a:r>
            <a:r>
              <a:rPr lang="en-US" sz="2400" dirty="0" smtClean="0"/>
              <a:t>below. </a:t>
            </a:r>
            <a:endParaRPr lang="en-US" sz="2400" dirty="0"/>
          </a:p>
          <a:p>
            <a:pPr marL="457200" indent="-457200">
              <a:buFont typeface="+mj-lt"/>
              <a:buAutoNum type="arabicPeriod" startAt="5"/>
            </a:pPr>
            <a:r>
              <a:rPr lang="en-US" sz="2400" b="1" dirty="0" smtClean="0"/>
              <a:t>SAVE</a:t>
            </a:r>
            <a:r>
              <a:rPr lang="en-US" sz="2400" dirty="0" smtClean="0"/>
              <a:t> </a:t>
            </a:r>
            <a:r>
              <a:rPr lang="en-US" sz="2400" dirty="0"/>
              <a:t>the presentation.</a:t>
            </a:r>
          </a:p>
          <a:p>
            <a:r>
              <a:rPr lang="en-US" sz="2400" b="1" dirty="0"/>
              <a:t>LEAVE</a:t>
            </a:r>
            <a:r>
              <a:rPr lang="en-US" sz="2400" dirty="0"/>
              <a:t> the presentation </a:t>
            </a:r>
            <a:r>
              <a:rPr lang="en-US" sz="2400" dirty="0" smtClean="0"/>
              <a:t/>
            </a:r>
            <a:br>
              <a:rPr lang="en-US" sz="2400" dirty="0" smtClean="0"/>
            </a:br>
            <a:r>
              <a:rPr lang="en-US" sz="2400" dirty="0" smtClean="0"/>
              <a:t>open </a:t>
            </a:r>
            <a:r>
              <a:rPr lang="en-US" sz="2400" dirty="0"/>
              <a:t>to use in the next </a:t>
            </a:r>
            <a:r>
              <a:rPr lang="en-US" sz="2400" dirty="0" smtClean="0"/>
              <a:t/>
            </a:r>
            <a:br>
              <a:rPr lang="en-US" sz="2400" dirty="0" smtClean="0"/>
            </a:br>
            <a:r>
              <a:rPr lang="en-US" sz="2400" dirty="0" smtClean="0"/>
              <a:t>exercise</a:t>
            </a:r>
            <a:r>
              <a:rPr lang="en-US" sz="2400" dirty="0"/>
              <a:t>.</a:t>
            </a:r>
          </a:p>
          <a:p>
            <a:endParaRPr lang="en-US" sz="2400" dirty="0"/>
          </a:p>
          <a:p>
            <a:endParaRPr lang="en-US" sz="2400" dirty="0"/>
          </a:p>
        </p:txBody>
      </p:sp>
      <p:pic>
        <p:nvPicPr>
          <p:cNvPr id="2" name="Picture 1" descr="06.20.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355976" y="2583944"/>
            <a:ext cx="3940563" cy="2407920"/>
          </a:xfrm>
          <a:prstGeom prst="rect">
            <a:avLst/>
          </a:prstGeom>
        </p:spPr>
      </p:pic>
    </p:spTree>
    <p:extLst>
      <p:ext uri="{BB962C8B-B14F-4D97-AF65-F5344CB8AC3E}">
        <p14:creationId xmlns:p14="http://schemas.microsoft.com/office/powerpoint/2010/main" xmlns="" val="354245818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Changing the Fill of the Chart Area</a:t>
            </a:r>
          </a:p>
        </p:txBody>
      </p:sp>
      <p:sp>
        <p:nvSpPr>
          <p:cNvPr id="21506" name="Rectangle 3"/>
          <p:cNvSpPr>
            <a:spLocks noGrp="1" noChangeArrowheads="1"/>
          </p:cNvSpPr>
          <p:nvPr>
            <p:ph type="body" idx="1"/>
          </p:nvPr>
        </p:nvSpPr>
        <p:spPr>
          <a:xfrm>
            <a:off x="457200" y="1600200"/>
            <a:ext cx="8229600" cy="4876800"/>
          </a:xfrm>
        </p:spPr>
        <p:txBody>
          <a:bodyPr/>
          <a:lstStyle/>
          <a:p>
            <a:r>
              <a:rPr lang="en-US" sz="2100" dirty="0" smtClean="0"/>
              <a:t>When </a:t>
            </a:r>
            <a:r>
              <a:rPr lang="en-US" sz="2100" dirty="0"/>
              <a:t>you change the </a:t>
            </a:r>
            <a:r>
              <a:rPr lang="en-US" sz="2100" b="1" i="1" dirty="0"/>
              <a:t>chart area</a:t>
            </a:r>
            <a:r>
              <a:rPr lang="en-US" sz="2100" dirty="0"/>
              <a:t> fill, you format the entire area within the chart’s frame. When choosing a fill for the chart area, you have familiar choices: you can select a theme color, picture, gradient, or </a:t>
            </a:r>
            <a:r>
              <a:rPr lang="en-US" sz="2100" dirty="0" smtClean="0"/>
              <a:t>texture.</a:t>
            </a:r>
            <a:endParaRPr lang="en-US" sz="2100" dirty="0"/>
          </a:p>
          <a:p>
            <a:r>
              <a:rPr lang="en-US" sz="2100" dirty="0"/>
              <a:t>Do not confuse the chart area with the </a:t>
            </a:r>
            <a:r>
              <a:rPr lang="en-US" sz="2100" b="1" i="1" dirty="0"/>
              <a:t>plot area</a:t>
            </a:r>
            <a:r>
              <a:rPr lang="en-US" sz="2100" dirty="0"/>
              <a:t>. </a:t>
            </a:r>
            <a:r>
              <a:rPr lang="en-US" sz="2100" dirty="0" smtClean="0"/>
              <a:t>The </a:t>
            </a:r>
            <a:r>
              <a:rPr lang="en-US" sz="2100" dirty="0"/>
              <a:t>chart area includes everything inside the chart’s </a:t>
            </a:r>
            <a:r>
              <a:rPr lang="en-US" sz="2100" dirty="0" smtClean="0"/>
              <a:t>frame; </a:t>
            </a:r>
            <a:r>
              <a:rPr lang="en-US" sz="2100" dirty="0"/>
              <a:t>the plot area includes only the area within the </a:t>
            </a:r>
            <a:r>
              <a:rPr lang="en-US" sz="2100" dirty="0" smtClean="0"/>
              <a:t>chart’s </a:t>
            </a:r>
            <a:r>
              <a:rPr lang="en-US" sz="2100" dirty="0"/>
              <a:t>frame where the data is plotted. It excludes the extra elements such as the legend, the chart title, and the data table. You can apply different formatting to the plot area than to the chart </a:t>
            </a:r>
            <a:r>
              <a:rPr lang="en-US" sz="2100" dirty="0" smtClean="0"/>
              <a:t>area. </a:t>
            </a:r>
            <a:endParaRPr lang="en-US" sz="2100" dirty="0"/>
          </a:p>
          <a:p>
            <a:r>
              <a:rPr lang="en-US" sz="2100" dirty="0"/>
              <a:t>You can select a chart element by clicking it, or you can select it from the Chart Elements box on the Chart Tools Layout tab. </a:t>
            </a:r>
            <a:endParaRPr lang="en-US" sz="2100" dirty="0" smtClean="0"/>
          </a:p>
          <a:p>
            <a:r>
              <a:rPr lang="en-US" sz="2100" dirty="0" smtClean="0"/>
              <a:t>In </a:t>
            </a:r>
            <a:r>
              <a:rPr lang="en-US" sz="2100" dirty="0"/>
              <a:t>this exercise, you will select the chart area and change the chart area’s fill</a:t>
            </a:r>
            <a:r>
              <a:rPr lang="en-US" sz="2100" dirty="0" smtClean="0"/>
              <a:t>.</a:t>
            </a:r>
            <a:endParaRPr lang="en-US" sz="2100" dirty="0"/>
          </a:p>
        </p:txBody>
      </p:sp>
    </p:spTree>
    <p:extLst>
      <p:ext uri="{BB962C8B-B14F-4D97-AF65-F5344CB8AC3E}">
        <p14:creationId xmlns:p14="http://schemas.microsoft.com/office/powerpoint/2010/main" xmlns="" val="336183759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Change the Chart Area Fill</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Admissions Final</a:t>
            </a:r>
            <a:r>
              <a:rPr lang="en-US" sz="2400" dirty="0"/>
              <a:t> presentation that is still open from the previous exercise.</a:t>
            </a:r>
          </a:p>
          <a:p>
            <a:pPr marL="457200" indent="-457200">
              <a:buFont typeface="+mj-lt"/>
              <a:buAutoNum type="arabicPeriod"/>
            </a:pPr>
            <a:r>
              <a:rPr lang="en-US" sz="2400" dirty="0" smtClean="0"/>
              <a:t>Select </a:t>
            </a:r>
            <a:r>
              <a:rPr lang="en-US" sz="2400" dirty="0"/>
              <a:t>the </a:t>
            </a:r>
            <a:r>
              <a:rPr lang="en-US" sz="2400" b="1" dirty="0"/>
              <a:t>chart on slide 2</a:t>
            </a:r>
            <a:r>
              <a:rPr lang="en-US" sz="2400" dirty="0"/>
              <a:t> if it is not already selected.</a:t>
            </a:r>
          </a:p>
          <a:p>
            <a:pPr marL="457200" indent="-457200">
              <a:buFont typeface="+mj-lt"/>
              <a:buAutoNum type="arabicPeriod"/>
            </a:pPr>
            <a:r>
              <a:rPr lang="en-US" sz="2400" dirty="0" smtClean="0"/>
              <a:t>Click </a:t>
            </a:r>
            <a:r>
              <a:rPr lang="en-US" sz="2400" dirty="0"/>
              <a:t>the </a:t>
            </a:r>
            <a:r>
              <a:rPr lang="en-US" sz="2400" b="1" dirty="0"/>
              <a:t>Chart Tools Format</a:t>
            </a:r>
            <a:r>
              <a:rPr lang="en-US" sz="2400" dirty="0"/>
              <a:t> tab. </a:t>
            </a:r>
          </a:p>
          <a:p>
            <a:pPr marL="457200" indent="-457200">
              <a:buFont typeface="+mj-lt"/>
              <a:buAutoNum type="arabicPeriod"/>
            </a:pPr>
            <a:r>
              <a:rPr lang="en-US" sz="2400" dirty="0" smtClean="0"/>
              <a:t>If </a:t>
            </a:r>
            <a:r>
              <a:rPr lang="en-US" sz="2400" dirty="0"/>
              <a:t>Chart Area does not already appear in the Chart Elements box, open the drop-down list in the Current Selection group and select it (</a:t>
            </a:r>
            <a:r>
              <a:rPr lang="en-US" sz="2400" dirty="0" smtClean="0"/>
              <a:t>see below).</a:t>
            </a:r>
            <a:endParaRPr lang="en-US" sz="2400" dirty="0"/>
          </a:p>
        </p:txBody>
      </p:sp>
      <p:pic>
        <p:nvPicPr>
          <p:cNvPr id="2" name="Picture 1" descr="06.21.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38480" y="4673687"/>
            <a:ext cx="8036560" cy="1479628"/>
          </a:xfrm>
          <a:prstGeom prst="rect">
            <a:avLst/>
          </a:prstGeom>
        </p:spPr>
      </p:pic>
    </p:spTree>
    <p:extLst>
      <p:ext uri="{BB962C8B-B14F-4D97-AF65-F5344CB8AC3E}">
        <p14:creationId xmlns:p14="http://schemas.microsoft.com/office/powerpoint/2010/main" xmlns="" val="122594820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Change the Chart Area Fill</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Click </a:t>
            </a:r>
            <a:r>
              <a:rPr lang="en-US" sz="2400" dirty="0"/>
              <a:t>the </a:t>
            </a:r>
            <a:r>
              <a:rPr lang="en-US" sz="2400" b="1" dirty="0"/>
              <a:t>Format Selection</a:t>
            </a:r>
            <a:r>
              <a:rPr lang="en-US" sz="2400" dirty="0"/>
              <a:t> button below the </a:t>
            </a:r>
            <a:r>
              <a:rPr lang="en-US" sz="2400" b="1" dirty="0"/>
              <a:t>Chart Elements</a:t>
            </a:r>
            <a:r>
              <a:rPr lang="en-US" sz="2400" dirty="0"/>
              <a:t> box. The Format Chart Area dialog box opens.</a:t>
            </a:r>
          </a:p>
          <a:p>
            <a:pPr marL="457200" indent="-457200">
              <a:buFont typeface="+mj-lt"/>
              <a:buAutoNum type="arabicPeriod" startAt="5"/>
            </a:pPr>
            <a:r>
              <a:rPr lang="en-US" sz="2400" dirty="0" smtClean="0"/>
              <a:t>Click </a:t>
            </a:r>
            <a:r>
              <a:rPr lang="en-US" sz="2400" b="1" dirty="0"/>
              <a:t>Picture or texture fill</a:t>
            </a:r>
            <a:r>
              <a:rPr lang="en-US" sz="2400" dirty="0"/>
              <a:t>, and then click the </a:t>
            </a:r>
            <a:r>
              <a:rPr lang="en-US" sz="2400" b="1" dirty="0"/>
              <a:t>Texture</a:t>
            </a:r>
            <a:r>
              <a:rPr lang="en-US" sz="2400" dirty="0"/>
              <a:t> button. The texture gallery opens.</a:t>
            </a:r>
          </a:p>
          <a:p>
            <a:pPr marL="457200" indent="-457200">
              <a:buFont typeface="+mj-lt"/>
              <a:buAutoNum type="arabicPeriod" startAt="5"/>
            </a:pPr>
            <a:r>
              <a:rPr lang="en-US" sz="2400" dirty="0" smtClean="0"/>
              <a:t>Click </a:t>
            </a:r>
            <a:r>
              <a:rPr lang="en-US" sz="2400" dirty="0"/>
              <a:t>the </a:t>
            </a:r>
            <a:r>
              <a:rPr lang="en-US" sz="2400" b="1" dirty="0"/>
              <a:t>Newsprint</a:t>
            </a:r>
            <a:r>
              <a:rPr lang="en-US" sz="2400" dirty="0"/>
              <a:t> texture, and then drag the </a:t>
            </a:r>
            <a:r>
              <a:rPr lang="en-US" sz="2400" b="1" dirty="0"/>
              <a:t>Transparency</a:t>
            </a:r>
            <a:r>
              <a:rPr lang="en-US" sz="2400" dirty="0"/>
              <a:t> slider to 25%. The chart area has been formatted with a light texture background that makes it stand out from the slide, as shown </a:t>
            </a:r>
            <a:r>
              <a:rPr lang="en-US" sz="2400" dirty="0" smtClean="0"/>
              <a:t>on the next slide.</a:t>
            </a:r>
            <a:endParaRPr lang="en-US" sz="2400" dirty="0"/>
          </a:p>
        </p:txBody>
      </p:sp>
    </p:spTree>
    <p:extLst>
      <p:ext uri="{BB962C8B-B14F-4D97-AF65-F5344CB8AC3E}">
        <p14:creationId xmlns:p14="http://schemas.microsoft.com/office/powerpoint/2010/main" xmlns="" val="264214563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Change the Chart Area Fill</a:t>
            </a:r>
            <a:endParaRPr lang="en-US" dirty="0" smtClean="0">
              <a:ea typeface="+mj-ea"/>
              <a:cs typeface="+mj-cs"/>
            </a:endParaRPr>
          </a:p>
        </p:txBody>
      </p:sp>
      <p:sp>
        <p:nvSpPr>
          <p:cNvPr id="21506" name="Rectangle 3"/>
          <p:cNvSpPr>
            <a:spLocks noGrp="1" noChangeArrowheads="1"/>
          </p:cNvSpPr>
          <p:nvPr>
            <p:ph type="body" idx="1"/>
          </p:nvPr>
        </p:nvSpPr>
        <p:spPr>
          <a:xfrm>
            <a:off x="457200" y="5085184"/>
            <a:ext cx="8229600" cy="1391816"/>
          </a:xfrm>
        </p:spPr>
        <p:txBody>
          <a:bodyPr/>
          <a:lstStyle/>
          <a:p>
            <a:pPr marL="457200" indent="-457200">
              <a:buFont typeface="+mj-lt"/>
              <a:buAutoNum type="arabicPeriod" startAt="7"/>
            </a:pPr>
            <a:r>
              <a:rPr lang="en-US" sz="2400" dirty="0" smtClean="0"/>
              <a:t>Click </a:t>
            </a:r>
            <a:r>
              <a:rPr lang="en-US" sz="2400" b="1" dirty="0"/>
              <a:t>Close</a:t>
            </a:r>
            <a:r>
              <a:rPr lang="en-US" sz="2400" dirty="0"/>
              <a:t> to close the Chart Area dialog box.</a:t>
            </a:r>
          </a:p>
          <a:p>
            <a:pPr marL="457200" indent="-457200">
              <a:buFont typeface="+mj-lt"/>
              <a:buAutoNum type="arabicPeriod" startAt="7"/>
            </a:pPr>
            <a:r>
              <a:rPr lang="en-US" sz="2400" b="1" dirty="0" smtClean="0"/>
              <a:t>SAVE</a:t>
            </a:r>
            <a:r>
              <a:rPr lang="en-US" sz="2400" dirty="0" smtClean="0"/>
              <a:t> </a:t>
            </a:r>
            <a:r>
              <a:rPr lang="en-US" sz="2400" dirty="0"/>
              <a:t>the presentation.</a:t>
            </a:r>
          </a:p>
          <a:p>
            <a:r>
              <a:rPr lang="en-US" sz="2400" b="1" dirty="0"/>
              <a:t>LEAVE</a:t>
            </a:r>
            <a:r>
              <a:rPr lang="en-US" sz="2400" dirty="0"/>
              <a:t> the presentation open to use in the next exercise</a:t>
            </a:r>
            <a:r>
              <a:rPr lang="en-US" sz="2400" dirty="0" smtClean="0"/>
              <a:t>.</a:t>
            </a:r>
            <a:endParaRPr lang="en-US" sz="2400" dirty="0"/>
          </a:p>
        </p:txBody>
      </p:sp>
      <p:pic>
        <p:nvPicPr>
          <p:cNvPr id="4" name="Picture 3" descr="06.22.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915592" y="1586384"/>
            <a:ext cx="5293360" cy="3454141"/>
          </a:xfrm>
          <a:prstGeom prst="rect">
            <a:avLst/>
          </a:prstGeom>
        </p:spPr>
      </p:pic>
    </p:spTree>
    <p:extLst>
      <p:ext uri="{BB962C8B-B14F-4D97-AF65-F5344CB8AC3E}">
        <p14:creationId xmlns:p14="http://schemas.microsoft.com/office/powerpoint/2010/main" xmlns="" val="39328653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Inserting a Chart from a Content Placeholder</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Excel </a:t>
            </a:r>
            <a:r>
              <a:rPr lang="en-US" sz="2400" dirty="0"/>
              <a:t>opens when you create a chart in PowerPoint, and you enter the data in Excel that you want to plot on the chart. </a:t>
            </a:r>
            <a:endParaRPr lang="en-US" sz="2400" dirty="0" smtClean="0"/>
          </a:p>
          <a:p>
            <a:r>
              <a:rPr lang="en-US" sz="2400" dirty="0" smtClean="0"/>
              <a:t>Then </a:t>
            </a:r>
            <a:r>
              <a:rPr lang="en-US" sz="2400" dirty="0"/>
              <a:t>when you return to PowerPoint, the chart appears with the data presented. </a:t>
            </a:r>
            <a:endParaRPr lang="en-US" sz="2400" dirty="0" smtClean="0"/>
          </a:p>
          <a:p>
            <a:r>
              <a:rPr lang="en-US" sz="2400" dirty="0" smtClean="0"/>
              <a:t>As </a:t>
            </a:r>
            <a:r>
              <a:rPr lang="en-US" sz="2400" dirty="0"/>
              <a:t>with tables and other objects such as diagrams and pictures, the easiest way to insert a chart is to click the Insert Chart icon in any content placeholder. </a:t>
            </a:r>
            <a:endParaRPr lang="en-US" sz="2400" dirty="0" smtClean="0"/>
          </a:p>
          <a:p>
            <a:r>
              <a:rPr lang="en-US" sz="2400" dirty="0" smtClean="0"/>
              <a:t>PowerPoint </a:t>
            </a:r>
            <a:r>
              <a:rPr lang="en-US" sz="2400" dirty="0"/>
              <a:t>guides you the rest of the way to complete the chart. </a:t>
            </a:r>
            <a:endParaRPr lang="en-US" sz="2400" dirty="0" smtClean="0"/>
          </a:p>
          <a:p>
            <a:r>
              <a:rPr lang="en-US" sz="2400" dirty="0" smtClean="0"/>
              <a:t>In </a:t>
            </a:r>
            <a:r>
              <a:rPr lang="en-US" sz="2400" dirty="0"/>
              <a:t>the following exercise, you place a chart on a slide using a content placeholder</a:t>
            </a:r>
            <a:r>
              <a:rPr lang="en-US" sz="2400" dirty="0" smtClean="0"/>
              <a:t>.</a:t>
            </a:r>
            <a:endParaRPr lang="en-US" sz="2400" dirty="0"/>
          </a:p>
        </p:txBody>
      </p:sp>
    </p:spTree>
    <p:extLst>
      <p:ext uri="{BB962C8B-B14F-4D97-AF65-F5344CB8AC3E}">
        <p14:creationId xmlns:p14="http://schemas.microsoft.com/office/powerpoint/2010/main" xmlns="" val="79578794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Change the Chart Area Fill</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When formatting parts of a chart, it is sometimes a challenge to </a:t>
            </a:r>
            <a:r>
              <a:rPr lang="en-US" sz="2400" dirty="0" smtClean="0"/>
              <a:t>select </a:t>
            </a:r>
            <a:r>
              <a:rPr lang="en-US" sz="2400" dirty="0"/>
              <a:t>the element you want to change. Use the Chart Elements list in the Current Selection group on either the Chart Tools Layout or Chart Tools Format tab to help you select the element you want</a:t>
            </a:r>
            <a:r>
              <a:rPr lang="en-US" sz="2400" dirty="0" smtClean="0"/>
              <a:t>..</a:t>
            </a:r>
            <a:endParaRPr lang="en-US" sz="2400" dirty="0"/>
          </a:p>
          <a:p>
            <a:r>
              <a:rPr lang="en-US" sz="2400" dirty="0"/>
              <a:t>You can also select any element on the chart </a:t>
            </a:r>
            <a:r>
              <a:rPr lang="en-US" sz="2400" dirty="0" smtClean="0"/>
              <a:t>by </a:t>
            </a:r>
            <a:r>
              <a:rPr lang="en-US" sz="2400" dirty="0"/>
              <a:t>right-clicking it. The shortcut menu displays a Format command at the bottom that corresponds to the element you have </a:t>
            </a:r>
            <a:r>
              <a:rPr lang="en-US" sz="2400" dirty="0" smtClean="0"/>
              <a:t>clicked.</a:t>
            </a:r>
            <a:endParaRPr lang="en-US" sz="2400" dirty="0"/>
          </a:p>
          <a:p>
            <a:r>
              <a:rPr lang="en-US" sz="2400" dirty="0"/>
              <a:t>The dialog box that opens when you select a chart element to format provides options specifically for that </a:t>
            </a:r>
            <a:r>
              <a:rPr lang="en-US" sz="2400" dirty="0" smtClean="0"/>
              <a:t>element.</a:t>
            </a:r>
            <a:endParaRPr lang="en-US" sz="2400" dirty="0"/>
          </a:p>
          <a:p>
            <a:endParaRPr lang="en-US" sz="2400" dirty="0"/>
          </a:p>
        </p:txBody>
      </p:sp>
    </p:spTree>
    <p:extLst>
      <p:ext uri="{BB962C8B-B14F-4D97-AF65-F5344CB8AC3E}">
        <p14:creationId xmlns:p14="http://schemas.microsoft.com/office/powerpoint/2010/main" xmlns="" val="372916908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Applying a Border to the Chart Area</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By </a:t>
            </a:r>
            <a:r>
              <a:rPr lang="en-US" sz="2400" dirty="0"/>
              <a:t>default, the chart area does not display a border; this enables the chart to blend in seamlessly with the background of the slide on which you place it. </a:t>
            </a:r>
            <a:endParaRPr lang="en-US" sz="2400" dirty="0" smtClean="0"/>
          </a:p>
          <a:p>
            <a:r>
              <a:rPr lang="en-US" sz="2400" dirty="0" smtClean="0"/>
              <a:t>If </a:t>
            </a:r>
            <a:r>
              <a:rPr lang="en-US" sz="2400" dirty="0"/>
              <a:t>you prefer, you can apply a border that clearly identifies the chart area. </a:t>
            </a:r>
            <a:endParaRPr lang="en-US" sz="2400" dirty="0" smtClean="0"/>
          </a:p>
          <a:p>
            <a:r>
              <a:rPr lang="en-US" sz="2400" dirty="0" smtClean="0"/>
              <a:t>In </a:t>
            </a:r>
            <a:r>
              <a:rPr lang="en-US" sz="2400" dirty="0"/>
              <a:t>this exercise, you will add a border to a chart</a:t>
            </a:r>
            <a:r>
              <a:rPr lang="en-US" sz="2400" dirty="0" smtClean="0"/>
              <a:t>.</a:t>
            </a:r>
            <a:endParaRPr lang="en-US" sz="2400" dirty="0"/>
          </a:p>
        </p:txBody>
      </p:sp>
    </p:spTree>
    <p:extLst>
      <p:ext uri="{BB962C8B-B14F-4D97-AF65-F5344CB8AC3E}">
        <p14:creationId xmlns:p14="http://schemas.microsoft.com/office/powerpoint/2010/main" xmlns="" val="407883278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Apply a Chart’s Border</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Admissions Final</a:t>
            </a:r>
            <a:r>
              <a:rPr lang="en-US" sz="2400" dirty="0"/>
              <a:t> presentation that is still open from the previous exercise.</a:t>
            </a:r>
          </a:p>
          <a:p>
            <a:pPr marL="457200" indent="-457200">
              <a:buFont typeface="+mj-lt"/>
              <a:buAutoNum type="arabicPeriod"/>
            </a:pPr>
            <a:r>
              <a:rPr lang="en-US" sz="2400" dirty="0" smtClean="0"/>
              <a:t>Click </a:t>
            </a:r>
            <a:r>
              <a:rPr lang="en-US" sz="2400" dirty="0"/>
              <a:t>the outer border of the chart to select the chart area.</a:t>
            </a:r>
          </a:p>
          <a:p>
            <a:pPr marL="457200" indent="-457200">
              <a:buFont typeface="+mj-lt"/>
              <a:buAutoNum type="arabicPeriod"/>
            </a:pPr>
            <a:r>
              <a:rPr lang="en-US" sz="2400" dirty="0" smtClean="0"/>
              <a:t>On </a:t>
            </a:r>
            <a:r>
              <a:rPr lang="en-US" sz="2400" dirty="0"/>
              <a:t>the Chart Tools Format tab, click </a:t>
            </a:r>
            <a:r>
              <a:rPr lang="en-US" sz="2400" b="1" dirty="0"/>
              <a:t>Format Selection</a:t>
            </a:r>
            <a:r>
              <a:rPr lang="en-US" sz="2400" dirty="0"/>
              <a:t> to open the Format Chart Area dialog box. </a:t>
            </a:r>
          </a:p>
          <a:p>
            <a:pPr marL="457200" indent="-457200">
              <a:buFont typeface="+mj-lt"/>
              <a:buAutoNum type="arabicPeriod"/>
            </a:pPr>
            <a:r>
              <a:rPr lang="en-US" sz="2400" dirty="0" smtClean="0"/>
              <a:t>Click </a:t>
            </a:r>
            <a:r>
              <a:rPr lang="en-US" sz="2400" b="1" dirty="0"/>
              <a:t>Border Color</a:t>
            </a:r>
            <a:r>
              <a:rPr lang="en-US" sz="2400" dirty="0"/>
              <a:t>, then click </a:t>
            </a:r>
            <a:r>
              <a:rPr lang="en-US" sz="2400" b="1" dirty="0"/>
              <a:t>Solid line</a:t>
            </a:r>
            <a:r>
              <a:rPr lang="en-US" sz="2400" dirty="0"/>
              <a:t>.</a:t>
            </a:r>
          </a:p>
          <a:p>
            <a:pPr marL="457200" indent="-457200">
              <a:buFont typeface="+mj-lt"/>
              <a:buAutoNum type="arabicPeriod"/>
            </a:pPr>
            <a:r>
              <a:rPr lang="en-US" sz="2400" dirty="0" smtClean="0"/>
              <a:t>Click </a:t>
            </a:r>
            <a:r>
              <a:rPr lang="en-US" sz="2400" dirty="0"/>
              <a:t>the </a:t>
            </a:r>
            <a:r>
              <a:rPr lang="en-US" sz="2400" b="1" dirty="0"/>
              <a:t>Color</a:t>
            </a:r>
            <a:r>
              <a:rPr lang="en-US" sz="2400" dirty="0"/>
              <a:t> button, then click the </a:t>
            </a:r>
            <a:r>
              <a:rPr lang="en-US" sz="2400" b="1" dirty="0"/>
              <a:t>Black, Text 1, Lighter 35%</a:t>
            </a:r>
            <a:r>
              <a:rPr lang="en-US" sz="2400" dirty="0"/>
              <a:t> theme color.</a:t>
            </a:r>
          </a:p>
          <a:p>
            <a:pPr marL="457200" indent="-457200">
              <a:buFont typeface="+mj-lt"/>
              <a:buAutoNum type="arabicPeriod"/>
            </a:pPr>
            <a:r>
              <a:rPr lang="en-US" sz="2400" dirty="0" smtClean="0"/>
              <a:t>Click </a:t>
            </a:r>
            <a:r>
              <a:rPr lang="en-US" sz="2400" b="1" dirty="0"/>
              <a:t>Border Styles</a:t>
            </a:r>
            <a:r>
              <a:rPr lang="en-US" sz="2400" dirty="0"/>
              <a:t>, then click the </a:t>
            </a:r>
            <a:r>
              <a:rPr lang="en-US" sz="2400" b="1" dirty="0"/>
              <a:t>Width up increment arrow</a:t>
            </a:r>
            <a:r>
              <a:rPr lang="en-US" sz="2400" dirty="0"/>
              <a:t> until the width is 3-point</a:t>
            </a:r>
            <a:r>
              <a:rPr lang="en-US" sz="2400" dirty="0" smtClean="0"/>
              <a:t>.</a:t>
            </a:r>
            <a:endParaRPr lang="en-US" sz="2400" dirty="0"/>
          </a:p>
        </p:txBody>
      </p:sp>
    </p:spTree>
    <p:extLst>
      <p:ext uri="{BB962C8B-B14F-4D97-AF65-F5344CB8AC3E}">
        <p14:creationId xmlns:p14="http://schemas.microsoft.com/office/powerpoint/2010/main" xmlns="" val="29791834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Apply a Chart’s Border</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6"/>
            </a:pPr>
            <a:r>
              <a:rPr lang="en-US" sz="2400" dirty="0" smtClean="0"/>
              <a:t>Click </a:t>
            </a:r>
            <a:r>
              <a:rPr lang="en-US" sz="2400" b="1" dirty="0"/>
              <a:t>Close </a:t>
            </a:r>
            <a:r>
              <a:rPr lang="en-US" sz="2400" dirty="0"/>
              <a:t>to close </a:t>
            </a:r>
            <a:r>
              <a:rPr lang="en-US" sz="2400" dirty="0" smtClean="0"/>
              <a:t/>
            </a:r>
            <a:br>
              <a:rPr lang="en-US" sz="2400" dirty="0" smtClean="0"/>
            </a:br>
            <a:r>
              <a:rPr lang="en-US" sz="2400" dirty="0" smtClean="0"/>
              <a:t>the </a:t>
            </a:r>
            <a:r>
              <a:rPr lang="en-US" sz="2400" dirty="0"/>
              <a:t>dialog box, then click </a:t>
            </a:r>
            <a:r>
              <a:rPr lang="en-US" sz="2400" dirty="0" smtClean="0"/>
              <a:t/>
            </a:r>
            <a:br>
              <a:rPr lang="en-US" sz="2400" dirty="0" smtClean="0"/>
            </a:br>
            <a:r>
              <a:rPr lang="en-US" sz="2400" dirty="0" smtClean="0"/>
              <a:t>outside </a:t>
            </a:r>
            <a:r>
              <a:rPr lang="en-US" sz="2400" dirty="0"/>
              <a:t>the chart so you </a:t>
            </a:r>
            <a:r>
              <a:rPr lang="en-US" sz="2400" dirty="0" smtClean="0"/>
              <a:t/>
            </a:r>
            <a:br>
              <a:rPr lang="en-US" sz="2400" dirty="0" smtClean="0"/>
            </a:br>
            <a:r>
              <a:rPr lang="en-US" sz="2400" dirty="0" smtClean="0"/>
              <a:t>can </a:t>
            </a:r>
            <a:r>
              <a:rPr lang="en-US" sz="2400" dirty="0"/>
              <a:t>see the chart area </a:t>
            </a:r>
            <a:r>
              <a:rPr lang="en-US" sz="2400" dirty="0" smtClean="0"/>
              <a:t/>
            </a:r>
            <a:br>
              <a:rPr lang="en-US" sz="2400" dirty="0" smtClean="0"/>
            </a:br>
            <a:r>
              <a:rPr lang="en-US" sz="2400" dirty="0" smtClean="0"/>
              <a:t>border</a:t>
            </a:r>
            <a:r>
              <a:rPr lang="en-US" sz="2400" dirty="0"/>
              <a:t>. Your slide should </a:t>
            </a:r>
            <a:r>
              <a:rPr lang="en-US" sz="2400" dirty="0" smtClean="0"/>
              <a:t/>
            </a:r>
            <a:br>
              <a:rPr lang="en-US" sz="2400" dirty="0" smtClean="0"/>
            </a:br>
            <a:r>
              <a:rPr lang="en-US" sz="2400" dirty="0" smtClean="0"/>
              <a:t>look </a:t>
            </a:r>
            <a:r>
              <a:rPr lang="en-US" sz="2400" dirty="0"/>
              <a:t>similar to </a:t>
            </a:r>
            <a:r>
              <a:rPr lang="en-US" sz="2400" dirty="0" smtClean="0"/>
              <a:t>the figure </a:t>
            </a:r>
            <a:br>
              <a:rPr lang="en-US" sz="2400" dirty="0" smtClean="0"/>
            </a:br>
            <a:r>
              <a:rPr lang="en-US" sz="2400" dirty="0" smtClean="0"/>
              <a:t>at right.</a:t>
            </a:r>
            <a:endParaRPr lang="en-US" sz="2400" dirty="0"/>
          </a:p>
          <a:p>
            <a:pPr marL="457200" indent="-457200">
              <a:buFont typeface="+mj-lt"/>
              <a:buAutoNum type="arabicPeriod" startAt="6"/>
            </a:pPr>
            <a:r>
              <a:rPr lang="en-US" sz="2400" b="1" dirty="0" smtClean="0"/>
              <a:t>SAVE</a:t>
            </a:r>
            <a:r>
              <a:rPr lang="en-US" sz="2400" dirty="0" smtClean="0"/>
              <a:t> </a:t>
            </a:r>
            <a:r>
              <a:rPr lang="en-US" sz="2400" dirty="0"/>
              <a:t>the presentation.</a:t>
            </a:r>
          </a:p>
          <a:p>
            <a:r>
              <a:rPr lang="en-US" sz="2400" b="1" dirty="0"/>
              <a:t>LEAVE</a:t>
            </a:r>
            <a:r>
              <a:rPr lang="en-US" sz="2400" dirty="0"/>
              <a:t> the presentation open to use in the next exercise.</a:t>
            </a:r>
          </a:p>
        </p:txBody>
      </p:sp>
      <p:pic>
        <p:nvPicPr>
          <p:cNvPr id="2" name="Picture 1" descr="06.23.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427984" y="1628800"/>
            <a:ext cx="4043680" cy="3025043"/>
          </a:xfrm>
          <a:prstGeom prst="rect">
            <a:avLst/>
          </a:prstGeom>
        </p:spPr>
      </p:pic>
    </p:spTree>
    <p:extLst>
      <p:ext uri="{BB962C8B-B14F-4D97-AF65-F5344CB8AC3E}">
        <p14:creationId xmlns:p14="http://schemas.microsoft.com/office/powerpoint/2010/main" xmlns="" val="49038606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Applying Formatting Effects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You </a:t>
            </a:r>
            <a:r>
              <a:rPr lang="en-US" sz="2400" dirty="0"/>
              <a:t>can apply some of the same types of effects to charts that you apply to other objects in PowerPoint. For example, you can add bevels, 3-D effects, and shadows. </a:t>
            </a:r>
            <a:endParaRPr lang="en-US" sz="2400" dirty="0" smtClean="0"/>
          </a:p>
          <a:p>
            <a:r>
              <a:rPr lang="en-US" sz="2400" dirty="0" smtClean="0"/>
              <a:t>Some </a:t>
            </a:r>
            <a:r>
              <a:rPr lang="en-US" sz="2400" dirty="0"/>
              <a:t>of these effects apply to individual elements in the chart, while others apply to the chart as a whole. </a:t>
            </a:r>
            <a:endParaRPr lang="en-US" sz="2400" dirty="0" smtClean="0"/>
          </a:p>
          <a:p>
            <a:r>
              <a:rPr lang="en-US" sz="2400" dirty="0" smtClean="0"/>
              <a:t>In </a:t>
            </a:r>
            <a:r>
              <a:rPr lang="en-US" sz="2400" dirty="0"/>
              <a:t>this exercise, you apply formatting effects to a chart</a:t>
            </a:r>
            <a:r>
              <a:rPr lang="en-US" sz="2400" dirty="0" smtClean="0"/>
              <a:t>.</a:t>
            </a:r>
            <a:endParaRPr lang="en-US" sz="2400" dirty="0"/>
          </a:p>
        </p:txBody>
      </p:sp>
    </p:spTree>
    <p:extLst>
      <p:ext uri="{BB962C8B-B14F-4D97-AF65-F5344CB8AC3E}">
        <p14:creationId xmlns:p14="http://schemas.microsoft.com/office/powerpoint/2010/main" xmlns="" val="267726463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Apply Formatting Effects</a:t>
            </a:r>
          </a:p>
        </p:txBody>
      </p:sp>
      <p:sp>
        <p:nvSpPr>
          <p:cNvPr id="21506" name="Rectangle 3"/>
          <p:cNvSpPr>
            <a:spLocks noGrp="1" noChangeArrowheads="1"/>
          </p:cNvSpPr>
          <p:nvPr>
            <p:ph type="body" idx="1"/>
          </p:nvPr>
        </p:nvSpPr>
        <p:spPr>
          <a:xfrm>
            <a:off x="457200" y="1600200"/>
            <a:ext cx="8229600" cy="4876800"/>
          </a:xfrm>
        </p:spPr>
        <p:txBody>
          <a:bodyPr/>
          <a:lstStyle/>
          <a:p>
            <a:r>
              <a:rPr lang="en-US" sz="2200" b="1" dirty="0" smtClean="0"/>
              <a:t>USE</a:t>
            </a:r>
            <a:r>
              <a:rPr lang="en-US" sz="2200" dirty="0" smtClean="0"/>
              <a:t> </a:t>
            </a:r>
            <a:r>
              <a:rPr lang="en-US" sz="2200" dirty="0"/>
              <a:t>the </a:t>
            </a:r>
            <a:r>
              <a:rPr lang="en-US" sz="2200" b="1" i="1" dirty="0"/>
              <a:t>Admissions Final</a:t>
            </a:r>
            <a:r>
              <a:rPr lang="en-US" sz="2200" dirty="0"/>
              <a:t> presentation that is still open from the previous exercise.</a:t>
            </a:r>
          </a:p>
          <a:p>
            <a:pPr marL="457200" indent="-457200">
              <a:buFont typeface="+mj-lt"/>
              <a:buAutoNum type="arabicPeriod"/>
            </a:pPr>
            <a:r>
              <a:rPr lang="en-US" sz="2200" dirty="0" smtClean="0"/>
              <a:t>In </a:t>
            </a:r>
            <a:r>
              <a:rPr lang="en-US" sz="2200" dirty="0"/>
              <a:t>the chart on slide 2, </a:t>
            </a:r>
            <a:r>
              <a:rPr lang="en-US" sz="2200" dirty="0" smtClean="0"/>
              <a:t/>
            </a:r>
            <a:br>
              <a:rPr lang="en-US" sz="2200" dirty="0" smtClean="0"/>
            </a:br>
            <a:r>
              <a:rPr lang="en-US" sz="2200" dirty="0" smtClean="0"/>
              <a:t>click </a:t>
            </a:r>
            <a:r>
              <a:rPr lang="en-US" sz="2200" b="1" dirty="0"/>
              <a:t>one of the blue </a:t>
            </a:r>
            <a:r>
              <a:rPr lang="en-US" sz="2200" b="1" dirty="0" smtClean="0"/>
              <a:t/>
            </a:r>
            <a:br>
              <a:rPr lang="en-US" sz="2200" b="1" dirty="0" smtClean="0"/>
            </a:br>
            <a:r>
              <a:rPr lang="en-US" sz="2200" b="1" dirty="0" smtClean="0"/>
              <a:t>bars</a:t>
            </a:r>
            <a:r>
              <a:rPr lang="en-US" sz="2200" dirty="0" smtClean="0"/>
              <a:t> </a:t>
            </a:r>
            <a:r>
              <a:rPr lang="en-US" sz="2200" dirty="0"/>
              <a:t>to select it. All </a:t>
            </a:r>
            <a:r>
              <a:rPr lang="en-US" sz="2200" dirty="0" smtClean="0"/>
              <a:t/>
            </a:r>
            <a:br>
              <a:rPr lang="en-US" sz="2200" dirty="0" smtClean="0"/>
            </a:br>
            <a:r>
              <a:rPr lang="en-US" sz="2200" dirty="0" smtClean="0"/>
              <a:t>three </a:t>
            </a:r>
            <a:r>
              <a:rPr lang="en-US" sz="2200" dirty="0"/>
              <a:t>blue bars </a:t>
            </a:r>
            <a:r>
              <a:rPr lang="en-US" sz="2200" dirty="0" smtClean="0"/>
              <a:t/>
            </a:r>
            <a:br>
              <a:rPr lang="en-US" sz="2200" dirty="0" smtClean="0"/>
            </a:br>
            <a:r>
              <a:rPr lang="en-US" sz="2200" dirty="0" smtClean="0"/>
              <a:t>become </a:t>
            </a:r>
            <a:r>
              <a:rPr lang="en-US" sz="2200" dirty="0"/>
              <a:t>selected.</a:t>
            </a:r>
          </a:p>
          <a:p>
            <a:pPr marL="457200" indent="-457200">
              <a:buFont typeface="+mj-lt"/>
              <a:buAutoNum type="arabicPeriod"/>
            </a:pPr>
            <a:r>
              <a:rPr lang="en-US" sz="2200" dirty="0" smtClean="0"/>
              <a:t>On </a:t>
            </a:r>
            <a:r>
              <a:rPr lang="en-US" sz="2200" dirty="0"/>
              <a:t>the Chart Tools </a:t>
            </a:r>
            <a:r>
              <a:rPr lang="en-US" sz="2200" dirty="0" smtClean="0"/>
              <a:t/>
            </a:r>
            <a:br>
              <a:rPr lang="en-US" sz="2200" dirty="0" smtClean="0"/>
            </a:br>
            <a:r>
              <a:rPr lang="en-US" sz="2200" dirty="0" smtClean="0"/>
              <a:t>Format </a:t>
            </a:r>
            <a:r>
              <a:rPr lang="en-US" sz="2200" dirty="0"/>
              <a:t>tab, click the </a:t>
            </a:r>
            <a:r>
              <a:rPr lang="en-US" sz="2200" dirty="0" smtClean="0"/>
              <a:t/>
            </a:r>
            <a:br>
              <a:rPr lang="en-US" sz="2200" dirty="0" smtClean="0"/>
            </a:br>
            <a:r>
              <a:rPr lang="en-US" sz="2200" b="1" dirty="0" smtClean="0"/>
              <a:t>Shape </a:t>
            </a:r>
            <a:r>
              <a:rPr lang="en-US" sz="2200" b="1" dirty="0"/>
              <a:t>Effects</a:t>
            </a:r>
            <a:r>
              <a:rPr lang="en-US" sz="2200" dirty="0"/>
              <a:t> button, </a:t>
            </a:r>
            <a:r>
              <a:rPr lang="en-US" sz="2200" dirty="0" smtClean="0"/>
              <a:t/>
            </a:r>
            <a:br>
              <a:rPr lang="en-US" sz="2200" dirty="0" smtClean="0"/>
            </a:br>
            <a:r>
              <a:rPr lang="en-US" sz="2200" dirty="0" smtClean="0"/>
              <a:t>and </a:t>
            </a:r>
            <a:r>
              <a:rPr lang="en-US" sz="2200" dirty="0"/>
              <a:t>on the menu </a:t>
            </a:r>
            <a:r>
              <a:rPr lang="en-US" sz="2200" dirty="0" smtClean="0"/>
              <a:t>that</a:t>
            </a:r>
            <a:br>
              <a:rPr lang="en-US" sz="2200" dirty="0" smtClean="0"/>
            </a:br>
            <a:r>
              <a:rPr lang="en-US" sz="2200" dirty="0" smtClean="0"/>
              <a:t> </a:t>
            </a:r>
            <a:r>
              <a:rPr lang="en-US" sz="2200" dirty="0"/>
              <a:t>appears, point to </a:t>
            </a:r>
            <a:r>
              <a:rPr lang="en-US" sz="2200" dirty="0" smtClean="0"/>
              <a:t/>
            </a:r>
            <a:br>
              <a:rPr lang="en-US" sz="2200" dirty="0" smtClean="0"/>
            </a:br>
            <a:r>
              <a:rPr lang="en-US" sz="2200" b="1" dirty="0" smtClean="0"/>
              <a:t>Bevel</a:t>
            </a:r>
            <a:r>
              <a:rPr lang="en-US" sz="2200" dirty="0"/>
              <a:t>, and then click the </a:t>
            </a:r>
            <a:r>
              <a:rPr lang="en-US" sz="2200" b="1" dirty="0"/>
              <a:t>Circle</a:t>
            </a:r>
            <a:r>
              <a:rPr lang="en-US" sz="2200" dirty="0"/>
              <a:t> </a:t>
            </a:r>
            <a:r>
              <a:rPr lang="en-US" sz="2200" b="1" dirty="0"/>
              <a:t>bevel (</a:t>
            </a:r>
            <a:r>
              <a:rPr lang="en-US" sz="2200" dirty="0"/>
              <a:t>see </a:t>
            </a:r>
            <a:r>
              <a:rPr lang="en-US" sz="2200" dirty="0" smtClean="0"/>
              <a:t>above).</a:t>
            </a:r>
            <a:endParaRPr lang="en-US" sz="2200" dirty="0"/>
          </a:p>
        </p:txBody>
      </p:sp>
      <p:pic>
        <p:nvPicPr>
          <p:cNvPr id="2" name="Picture 1" descr="06.24.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779912" y="1988840"/>
            <a:ext cx="4741560" cy="3589544"/>
          </a:xfrm>
          <a:prstGeom prst="rect">
            <a:avLst/>
          </a:prstGeom>
        </p:spPr>
      </p:pic>
    </p:spTree>
    <p:extLst>
      <p:ext uri="{BB962C8B-B14F-4D97-AF65-F5344CB8AC3E}">
        <p14:creationId xmlns:p14="http://schemas.microsoft.com/office/powerpoint/2010/main" xmlns="" val="95943389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Apply Formatting Effects</a:t>
            </a:r>
            <a:endParaRPr lang="en-US" dirty="0" smtClean="0">
              <a:ea typeface="+mj-ea"/>
              <a:cs typeface="+mj-cs"/>
            </a:endParaRPr>
          </a:p>
        </p:txBody>
      </p:sp>
      <p:sp>
        <p:nvSpPr>
          <p:cNvPr id="21506" name="Rectangle 3"/>
          <p:cNvSpPr>
            <a:spLocks noGrp="1" noChangeArrowheads="1"/>
          </p:cNvSpPr>
          <p:nvPr>
            <p:ph type="body" idx="1"/>
          </p:nvPr>
        </p:nvSpPr>
        <p:spPr>
          <a:xfrm>
            <a:off x="457200" y="1484784"/>
            <a:ext cx="8229600" cy="4876800"/>
          </a:xfrm>
        </p:spPr>
        <p:txBody>
          <a:bodyPr/>
          <a:lstStyle/>
          <a:p>
            <a:pPr marL="457200" indent="-457200">
              <a:buFont typeface="+mj-lt"/>
              <a:buAutoNum type="arabicPeriod" startAt="3"/>
            </a:pPr>
            <a:r>
              <a:rPr lang="en-US" sz="2300" dirty="0" smtClean="0"/>
              <a:t>Repeat </a:t>
            </a:r>
            <a:r>
              <a:rPr lang="en-US" sz="2300" dirty="0"/>
              <a:t>steps 1 and 2 </a:t>
            </a:r>
            <a:r>
              <a:rPr lang="en-US" sz="2300" dirty="0" smtClean="0"/>
              <a:t/>
            </a:r>
            <a:br>
              <a:rPr lang="en-US" sz="2300" dirty="0" smtClean="0"/>
            </a:br>
            <a:r>
              <a:rPr lang="en-US" sz="2300" dirty="0" smtClean="0"/>
              <a:t>for </a:t>
            </a:r>
            <a:r>
              <a:rPr lang="en-US" sz="2300" dirty="0"/>
              <a:t>the red, and then </a:t>
            </a:r>
            <a:r>
              <a:rPr lang="en-US" sz="2300" dirty="0" smtClean="0"/>
              <a:t/>
            </a:r>
            <a:br>
              <a:rPr lang="en-US" sz="2300" dirty="0" smtClean="0"/>
            </a:br>
            <a:r>
              <a:rPr lang="en-US" sz="2300" dirty="0" smtClean="0"/>
              <a:t>the </a:t>
            </a:r>
            <a:r>
              <a:rPr lang="en-US" sz="2300" dirty="0"/>
              <a:t>orange bars, so </a:t>
            </a:r>
            <a:r>
              <a:rPr lang="en-US" sz="2300" dirty="0" smtClean="0"/>
              <a:t/>
            </a:r>
            <a:br>
              <a:rPr lang="en-US" sz="2300" dirty="0" smtClean="0"/>
            </a:br>
            <a:r>
              <a:rPr lang="en-US" sz="2300" dirty="0" smtClean="0"/>
              <a:t>that </a:t>
            </a:r>
            <a:r>
              <a:rPr lang="en-US" sz="2300" dirty="0"/>
              <a:t>all bars are </a:t>
            </a:r>
            <a:r>
              <a:rPr lang="en-US" sz="2300" dirty="0" smtClean="0"/>
              <a:t/>
            </a:r>
            <a:br>
              <a:rPr lang="en-US" sz="2300" dirty="0" smtClean="0"/>
            </a:br>
            <a:r>
              <a:rPr lang="en-US" sz="2300" dirty="0" smtClean="0"/>
              <a:t>formatted </a:t>
            </a:r>
            <a:r>
              <a:rPr lang="en-US" sz="2300" dirty="0"/>
              <a:t>using the </a:t>
            </a:r>
            <a:r>
              <a:rPr lang="en-US" sz="2300" dirty="0" smtClean="0"/>
              <a:t/>
            </a:r>
            <a:br>
              <a:rPr lang="en-US" sz="2300" dirty="0" smtClean="0"/>
            </a:br>
            <a:r>
              <a:rPr lang="en-US" sz="2300" dirty="0" smtClean="0"/>
              <a:t>same </a:t>
            </a:r>
            <a:r>
              <a:rPr lang="en-US" sz="2300" dirty="0"/>
              <a:t>bevel effect.</a:t>
            </a:r>
          </a:p>
          <a:p>
            <a:pPr marL="457200" indent="-457200">
              <a:buFont typeface="+mj-lt"/>
              <a:buAutoNum type="arabicPeriod" startAt="3"/>
            </a:pPr>
            <a:r>
              <a:rPr lang="en-US" sz="2300" dirty="0" smtClean="0"/>
              <a:t>Click </a:t>
            </a:r>
            <a:r>
              <a:rPr lang="en-US" sz="2300" dirty="0"/>
              <a:t>the </a:t>
            </a:r>
            <a:r>
              <a:rPr lang="en-US" sz="2300" b="1" dirty="0"/>
              <a:t>Shape </a:t>
            </a:r>
            <a:r>
              <a:rPr lang="en-US" sz="2300" b="1" dirty="0" smtClean="0"/>
              <a:t>Effects</a:t>
            </a:r>
            <a:r>
              <a:rPr lang="en-US" sz="2300" dirty="0" smtClean="0"/>
              <a:t> </a:t>
            </a:r>
            <a:br>
              <a:rPr lang="en-US" sz="2300" dirty="0" smtClean="0"/>
            </a:br>
            <a:r>
              <a:rPr lang="en-US" sz="2300" dirty="0" smtClean="0"/>
              <a:t>button </a:t>
            </a:r>
            <a:r>
              <a:rPr lang="en-US" sz="2300" dirty="0"/>
              <a:t>again, </a:t>
            </a:r>
            <a:r>
              <a:rPr lang="en-US" sz="2300" dirty="0" smtClean="0"/>
              <a:t>point </a:t>
            </a:r>
            <a:r>
              <a:rPr lang="en-US" sz="2300" dirty="0"/>
              <a:t>to </a:t>
            </a:r>
            <a:r>
              <a:rPr lang="en-US" sz="2300" dirty="0" smtClean="0"/>
              <a:t/>
            </a:r>
            <a:br>
              <a:rPr lang="en-US" sz="2300" dirty="0" smtClean="0"/>
            </a:br>
            <a:r>
              <a:rPr lang="en-US" sz="2300" b="1" dirty="0" smtClean="0"/>
              <a:t>3</a:t>
            </a:r>
            <a:r>
              <a:rPr lang="en-US" sz="2300" b="1" dirty="0"/>
              <a:t>-D Effects</a:t>
            </a:r>
            <a:r>
              <a:rPr lang="en-US" sz="2300" dirty="0"/>
              <a:t>, and click the </a:t>
            </a:r>
            <a:r>
              <a:rPr lang="en-US" sz="2300" b="1" dirty="0"/>
              <a:t>Perspective Heroic Extreme Right</a:t>
            </a:r>
            <a:r>
              <a:rPr lang="en-US" sz="2300" dirty="0"/>
              <a:t> effect (the last one in the Perspective section). The entire chart receives a 3-D effect, as shown </a:t>
            </a:r>
            <a:r>
              <a:rPr lang="en-US" sz="2300" dirty="0" smtClean="0"/>
              <a:t>above.</a:t>
            </a:r>
            <a:endParaRPr lang="en-US" sz="2300" dirty="0"/>
          </a:p>
          <a:p>
            <a:pPr marL="457200" indent="-457200">
              <a:buFont typeface="+mj-lt"/>
              <a:buAutoNum type="arabicPeriod" startAt="3"/>
            </a:pPr>
            <a:r>
              <a:rPr lang="en-US" sz="2300" b="1" dirty="0" smtClean="0"/>
              <a:t>SAVE</a:t>
            </a:r>
            <a:r>
              <a:rPr lang="en-US" sz="2300" dirty="0" smtClean="0"/>
              <a:t> </a:t>
            </a:r>
            <a:r>
              <a:rPr lang="en-US" sz="2300" dirty="0"/>
              <a:t>the presentation.</a:t>
            </a:r>
          </a:p>
          <a:p>
            <a:r>
              <a:rPr lang="en-US" sz="2300" b="1" dirty="0"/>
              <a:t>LEAVE </a:t>
            </a:r>
            <a:r>
              <a:rPr lang="en-US" sz="2300" dirty="0"/>
              <a:t>the presentation open to use in the next exercise.</a:t>
            </a:r>
          </a:p>
        </p:txBody>
      </p:sp>
      <p:pic>
        <p:nvPicPr>
          <p:cNvPr id="2" name="Picture 1" descr="06.25.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984888" y="1585392"/>
            <a:ext cx="4406207" cy="2651760"/>
          </a:xfrm>
          <a:prstGeom prst="rect">
            <a:avLst/>
          </a:prstGeom>
        </p:spPr>
      </p:pic>
    </p:spTree>
    <p:extLst>
      <p:ext uri="{BB962C8B-B14F-4D97-AF65-F5344CB8AC3E}">
        <p14:creationId xmlns:p14="http://schemas.microsoft.com/office/powerpoint/2010/main" xmlns="" val="301407896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Formatting a Chart’s Data Series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As </a:t>
            </a:r>
            <a:r>
              <a:rPr lang="en-US" sz="2400" dirty="0"/>
              <a:t>you learned earlier, a chart’s data series is the visual display of the actual data points</a:t>
            </a:r>
            <a:r>
              <a:rPr lang="en-US" sz="2400" dirty="0" smtClean="0"/>
              <a:t>.</a:t>
            </a:r>
          </a:p>
          <a:p>
            <a:r>
              <a:rPr lang="en-US" sz="2400" dirty="0" smtClean="0"/>
              <a:t> </a:t>
            </a:r>
            <a:r>
              <a:rPr lang="en-US" sz="2400" dirty="0"/>
              <a:t>Data series can be columns, bars, lines, or pie slices. </a:t>
            </a:r>
            <a:endParaRPr lang="en-US" sz="2400" dirty="0" smtClean="0"/>
          </a:p>
          <a:p>
            <a:r>
              <a:rPr lang="en-US" sz="2400" dirty="0" smtClean="0"/>
              <a:t>You </a:t>
            </a:r>
            <a:r>
              <a:rPr lang="en-US" sz="2400" dirty="0"/>
              <a:t>can give a chart considerably more visual appeal by customizing data series fill and border options and by applying effects. </a:t>
            </a:r>
            <a:endParaRPr lang="en-US" sz="2400" dirty="0" smtClean="0"/>
          </a:p>
          <a:p>
            <a:r>
              <a:rPr lang="en-US" sz="2400" dirty="0" smtClean="0"/>
              <a:t>In </a:t>
            </a:r>
            <a:r>
              <a:rPr lang="en-US" sz="2400" dirty="0"/>
              <a:t>this exercise, you will format a data series</a:t>
            </a:r>
            <a:r>
              <a:rPr lang="en-US" sz="2400" dirty="0" smtClean="0"/>
              <a:t>.</a:t>
            </a:r>
            <a:endParaRPr lang="en-US" sz="2400" dirty="0"/>
          </a:p>
        </p:txBody>
      </p:sp>
    </p:spTree>
    <p:extLst>
      <p:ext uri="{BB962C8B-B14F-4D97-AF65-F5344CB8AC3E}">
        <p14:creationId xmlns:p14="http://schemas.microsoft.com/office/powerpoint/2010/main" xmlns="" val="302597407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Format a Chart’s Data Series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Admissions Final</a:t>
            </a:r>
            <a:r>
              <a:rPr lang="en-US" sz="2400" dirty="0"/>
              <a:t> presentation that is still open from the previous exercise.</a:t>
            </a:r>
          </a:p>
          <a:p>
            <a:pPr marL="457200" indent="-457200">
              <a:buFont typeface="+mj-lt"/>
              <a:buAutoNum type="arabicPeriod"/>
            </a:pPr>
            <a:r>
              <a:rPr lang="en-US" sz="2400" dirty="0" smtClean="0"/>
              <a:t>Click </a:t>
            </a:r>
            <a:r>
              <a:rPr lang="en-US" sz="2400" b="1" dirty="0"/>
              <a:t>the chart</a:t>
            </a:r>
            <a:r>
              <a:rPr lang="en-US" sz="2400" dirty="0"/>
              <a:t> to select it.</a:t>
            </a:r>
          </a:p>
          <a:p>
            <a:pPr marL="457200" indent="-457200">
              <a:buFont typeface="+mj-lt"/>
              <a:buAutoNum type="arabicPeriod"/>
            </a:pPr>
            <a:r>
              <a:rPr lang="en-US" sz="2400" dirty="0" smtClean="0"/>
              <a:t>Click </a:t>
            </a:r>
            <a:r>
              <a:rPr lang="en-US" sz="2400" b="1" dirty="0"/>
              <a:t>one of the red bars</a:t>
            </a:r>
            <a:r>
              <a:rPr lang="en-US" sz="2400" dirty="0"/>
              <a:t> to select the entire data series (all the red bars).</a:t>
            </a:r>
          </a:p>
          <a:p>
            <a:pPr marL="457200" indent="-457200">
              <a:buFont typeface="+mj-lt"/>
              <a:buAutoNum type="arabicPeriod"/>
            </a:pPr>
            <a:r>
              <a:rPr lang="en-US" sz="2400" dirty="0" smtClean="0"/>
              <a:t>Click </a:t>
            </a:r>
            <a:r>
              <a:rPr lang="en-US" sz="2400" dirty="0"/>
              <a:t>the </a:t>
            </a:r>
            <a:r>
              <a:rPr lang="en-US" sz="2400" b="1" dirty="0"/>
              <a:t>Chart Tools Format</a:t>
            </a:r>
            <a:r>
              <a:rPr lang="en-US" sz="2400" dirty="0"/>
              <a:t> tab, and notice that the Chart Elements box in the Current Selection group shows that Series “2010” is selected.</a:t>
            </a:r>
          </a:p>
          <a:p>
            <a:pPr marL="457200" indent="-457200">
              <a:buFont typeface="+mj-lt"/>
              <a:buAutoNum type="arabicPeriod"/>
            </a:pPr>
            <a:r>
              <a:rPr lang="en-US" sz="2400" dirty="0" smtClean="0"/>
              <a:t>Click </a:t>
            </a:r>
            <a:r>
              <a:rPr lang="en-US" sz="2400" dirty="0"/>
              <a:t>the </a:t>
            </a:r>
            <a:r>
              <a:rPr lang="en-US" sz="2400" b="1" dirty="0"/>
              <a:t>Format Selection</a:t>
            </a:r>
            <a:r>
              <a:rPr lang="en-US" sz="2400" dirty="0"/>
              <a:t> button in the Current Selection group. The Format Data Series dialog box opens</a:t>
            </a:r>
            <a:r>
              <a:rPr lang="en-US" sz="2400" dirty="0" smtClean="0"/>
              <a:t>.</a:t>
            </a:r>
            <a:endParaRPr lang="en-US" sz="2400" dirty="0"/>
          </a:p>
        </p:txBody>
      </p:sp>
    </p:spTree>
    <p:extLst>
      <p:ext uri="{BB962C8B-B14F-4D97-AF65-F5344CB8AC3E}">
        <p14:creationId xmlns:p14="http://schemas.microsoft.com/office/powerpoint/2010/main" xmlns="" val="61808084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Format a Chart’s Data Series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200" dirty="0" smtClean="0"/>
              <a:t>In </a:t>
            </a:r>
            <a:r>
              <a:rPr lang="en-US" sz="2200" dirty="0"/>
              <a:t>the </a:t>
            </a:r>
            <a:r>
              <a:rPr lang="en-US" sz="2200" b="1" dirty="0"/>
              <a:t>Series </a:t>
            </a:r>
            <a:r>
              <a:rPr lang="en-US" sz="2200" b="1" dirty="0" smtClean="0"/>
              <a:t/>
            </a:r>
            <a:br>
              <a:rPr lang="en-US" sz="2200" b="1" dirty="0" smtClean="0"/>
            </a:br>
            <a:r>
              <a:rPr lang="en-US" sz="2200" b="1" dirty="0" smtClean="0"/>
              <a:t>Options</a:t>
            </a:r>
            <a:r>
              <a:rPr lang="en-US" sz="2200" dirty="0" smtClean="0"/>
              <a:t> </a:t>
            </a:r>
            <a:r>
              <a:rPr lang="en-US" sz="2200" dirty="0"/>
              <a:t>pane, </a:t>
            </a:r>
            <a:r>
              <a:rPr lang="en-US" sz="2200" dirty="0" smtClean="0"/>
              <a:t/>
            </a:r>
            <a:br>
              <a:rPr lang="en-US" sz="2200" dirty="0" smtClean="0"/>
            </a:br>
            <a:r>
              <a:rPr lang="en-US" sz="2200" dirty="0" smtClean="0"/>
              <a:t>drag </a:t>
            </a:r>
            <a:r>
              <a:rPr lang="en-US" sz="2200" dirty="0"/>
              <a:t>the </a:t>
            </a:r>
            <a:r>
              <a:rPr lang="en-US" sz="2200" b="1" dirty="0"/>
              <a:t>Gap </a:t>
            </a:r>
            <a:r>
              <a:rPr lang="en-US" sz="2200" b="1" dirty="0" smtClean="0"/>
              <a:t/>
            </a:r>
            <a:br>
              <a:rPr lang="en-US" sz="2200" b="1" dirty="0" smtClean="0"/>
            </a:br>
            <a:r>
              <a:rPr lang="en-US" sz="2200" b="1" dirty="0" smtClean="0"/>
              <a:t>Width</a:t>
            </a:r>
            <a:r>
              <a:rPr lang="en-US" sz="2200" dirty="0" smtClean="0"/>
              <a:t> </a:t>
            </a:r>
            <a:r>
              <a:rPr lang="en-US" sz="2200" dirty="0"/>
              <a:t>slider to </a:t>
            </a:r>
            <a:r>
              <a:rPr lang="en-US" sz="2200" dirty="0" smtClean="0"/>
              <a:t/>
            </a:r>
            <a:br>
              <a:rPr lang="en-US" sz="2200" dirty="0" smtClean="0"/>
            </a:br>
            <a:r>
              <a:rPr lang="en-US" sz="2200" dirty="0" smtClean="0"/>
              <a:t>300</a:t>
            </a:r>
            <a:r>
              <a:rPr lang="en-US" sz="2200" dirty="0"/>
              <a:t>%. The data </a:t>
            </a:r>
            <a:r>
              <a:rPr lang="en-US" sz="2200" dirty="0" smtClean="0"/>
              <a:t/>
            </a:r>
            <a:br>
              <a:rPr lang="en-US" sz="2200" dirty="0" smtClean="0"/>
            </a:br>
            <a:r>
              <a:rPr lang="en-US" sz="2200" dirty="0" smtClean="0"/>
              <a:t>series </a:t>
            </a:r>
            <a:r>
              <a:rPr lang="en-US" sz="2200" dirty="0"/>
              <a:t>are now </a:t>
            </a:r>
            <a:r>
              <a:rPr lang="en-US" sz="2200" dirty="0" smtClean="0"/>
              <a:t/>
            </a:r>
            <a:br>
              <a:rPr lang="en-US" sz="2200" dirty="0" smtClean="0"/>
            </a:br>
            <a:r>
              <a:rPr lang="en-US" sz="2200" dirty="0" smtClean="0"/>
              <a:t>separated </a:t>
            </a:r>
            <a:r>
              <a:rPr lang="en-US" sz="2200" dirty="0"/>
              <a:t>on </a:t>
            </a:r>
            <a:r>
              <a:rPr lang="en-US" sz="2200" dirty="0" smtClean="0"/>
              <a:t/>
            </a:r>
            <a:br>
              <a:rPr lang="en-US" sz="2200" dirty="0" smtClean="0"/>
            </a:br>
            <a:r>
              <a:rPr lang="en-US" sz="2200" dirty="0" smtClean="0"/>
              <a:t>the </a:t>
            </a:r>
            <a:r>
              <a:rPr lang="en-US" sz="2200" dirty="0"/>
              <a:t>slide by a </a:t>
            </a:r>
            <a:r>
              <a:rPr lang="en-US" sz="2200" dirty="0" smtClean="0"/>
              <a:t/>
            </a:r>
            <a:br>
              <a:rPr lang="en-US" sz="2200" dirty="0" smtClean="0"/>
            </a:br>
            <a:r>
              <a:rPr lang="en-US" sz="2200" dirty="0" smtClean="0"/>
              <a:t>large </a:t>
            </a:r>
            <a:r>
              <a:rPr lang="en-US" sz="2200" dirty="0"/>
              <a:t>gap, </a:t>
            </a:r>
            <a:r>
              <a:rPr lang="en-US" sz="2200" dirty="0" smtClean="0"/>
              <a:t>and</a:t>
            </a:r>
            <a:br>
              <a:rPr lang="en-US" sz="2200" dirty="0" smtClean="0"/>
            </a:br>
            <a:r>
              <a:rPr lang="en-US" sz="2200" dirty="0" smtClean="0"/>
              <a:t>the </a:t>
            </a:r>
            <a:r>
              <a:rPr lang="en-US" sz="2200" dirty="0"/>
              <a:t>bars are </a:t>
            </a:r>
            <a:r>
              <a:rPr lang="en-US" sz="2200" dirty="0" smtClean="0"/>
              <a:t/>
            </a:r>
            <a:br>
              <a:rPr lang="en-US" sz="2200" dirty="0" smtClean="0"/>
            </a:br>
            <a:r>
              <a:rPr lang="en-US" sz="2200" dirty="0" smtClean="0"/>
              <a:t>very narrow</a:t>
            </a:r>
            <a:r>
              <a:rPr lang="en-US" sz="2200" dirty="0"/>
              <a:t>, as </a:t>
            </a:r>
            <a:r>
              <a:rPr lang="en-US" sz="2200" dirty="0" smtClean="0"/>
              <a:t/>
            </a:r>
            <a:br>
              <a:rPr lang="en-US" sz="2200" dirty="0" smtClean="0"/>
            </a:br>
            <a:r>
              <a:rPr lang="en-US" sz="2200" dirty="0" smtClean="0"/>
              <a:t>shown above.</a:t>
            </a:r>
            <a:endParaRPr lang="en-US" sz="2200" dirty="0"/>
          </a:p>
          <a:p>
            <a:pPr marL="457200" indent="-457200">
              <a:buFont typeface="+mj-lt"/>
              <a:buAutoNum type="arabicPeriod" startAt="5"/>
            </a:pPr>
            <a:r>
              <a:rPr lang="en-US" sz="2200" dirty="0" smtClean="0"/>
              <a:t>With </a:t>
            </a:r>
            <a:r>
              <a:rPr lang="en-US" sz="2200" dirty="0"/>
              <a:t>the data series still selected, click </a:t>
            </a:r>
            <a:r>
              <a:rPr lang="en-US" sz="2200" b="1" dirty="0"/>
              <a:t>Fill</a:t>
            </a:r>
            <a:r>
              <a:rPr lang="en-US" sz="2200" dirty="0"/>
              <a:t> in the left pane of the dialog box, and click the </a:t>
            </a:r>
            <a:r>
              <a:rPr lang="en-US" sz="2200" b="1" dirty="0"/>
              <a:t>Gradient Fill</a:t>
            </a:r>
            <a:r>
              <a:rPr lang="en-US" sz="2200" dirty="0"/>
              <a:t> option button</a:t>
            </a:r>
            <a:r>
              <a:rPr lang="en-US" sz="2200" dirty="0" smtClean="0"/>
              <a:t>.</a:t>
            </a:r>
            <a:endParaRPr lang="en-US" sz="2200" dirty="0"/>
          </a:p>
        </p:txBody>
      </p:sp>
      <p:pic>
        <p:nvPicPr>
          <p:cNvPr id="2" name="Picture 1" descr="06.26.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131840" y="1628800"/>
            <a:ext cx="5356384" cy="3658018"/>
          </a:xfrm>
          <a:prstGeom prst="rect">
            <a:avLst/>
          </a:prstGeom>
        </p:spPr>
      </p:pic>
    </p:spTree>
    <p:extLst>
      <p:ext uri="{BB962C8B-B14F-4D97-AF65-F5344CB8AC3E}">
        <p14:creationId xmlns:p14="http://schemas.microsoft.com/office/powerpoint/2010/main" xmlns="" val="16662041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Insert a Chart</a:t>
            </a:r>
          </a:p>
        </p:txBody>
      </p:sp>
      <p:sp>
        <p:nvSpPr>
          <p:cNvPr id="21506" name="Rectangle 3"/>
          <p:cNvSpPr>
            <a:spLocks noGrp="1" noChangeArrowheads="1"/>
          </p:cNvSpPr>
          <p:nvPr>
            <p:ph type="body" idx="1"/>
          </p:nvPr>
        </p:nvSpPr>
        <p:spPr>
          <a:xfrm>
            <a:off x="457200" y="1600200"/>
            <a:ext cx="8229600" cy="4876800"/>
          </a:xfrm>
        </p:spPr>
        <p:txBody>
          <a:bodyPr/>
          <a:lstStyle/>
          <a:p>
            <a:r>
              <a:rPr lang="en-US" sz="2200" dirty="0" smtClean="0"/>
              <a:t>Before </a:t>
            </a:r>
            <a:r>
              <a:rPr lang="en-US" sz="2200" dirty="0"/>
              <a:t>you begin these steps, make sure that your computer is on. Log on, if necessary.</a:t>
            </a:r>
          </a:p>
          <a:p>
            <a:pPr marL="457200" indent="-457200">
              <a:buFont typeface="+mj-lt"/>
              <a:buAutoNum type="arabicPeriod"/>
            </a:pPr>
            <a:r>
              <a:rPr lang="en-US" sz="2200" b="1" dirty="0" smtClean="0"/>
              <a:t>START</a:t>
            </a:r>
            <a:r>
              <a:rPr lang="en-US" sz="2200" dirty="0" smtClean="0"/>
              <a:t> </a:t>
            </a:r>
            <a:r>
              <a:rPr lang="en-US" sz="2200" dirty="0"/>
              <a:t>PowerPoint, if the </a:t>
            </a:r>
            <a:r>
              <a:rPr lang="en-US" sz="2200" dirty="0" smtClean="0"/>
              <a:t/>
            </a:r>
            <a:br>
              <a:rPr lang="en-US" sz="2200" dirty="0" smtClean="0"/>
            </a:br>
            <a:r>
              <a:rPr lang="en-US" sz="2200" dirty="0" smtClean="0"/>
              <a:t>program </a:t>
            </a:r>
            <a:r>
              <a:rPr lang="en-US" sz="2200" dirty="0"/>
              <a:t>is not already </a:t>
            </a:r>
            <a:r>
              <a:rPr lang="en-US" sz="2200" dirty="0" smtClean="0"/>
              <a:t/>
            </a:r>
            <a:br>
              <a:rPr lang="en-US" sz="2200" dirty="0" smtClean="0"/>
            </a:br>
            <a:r>
              <a:rPr lang="en-US" sz="2200" dirty="0" smtClean="0"/>
              <a:t>running</a:t>
            </a:r>
            <a:r>
              <a:rPr lang="en-US" sz="2200" dirty="0"/>
              <a:t>.</a:t>
            </a:r>
          </a:p>
          <a:p>
            <a:pPr marL="457200" indent="-457200">
              <a:buFont typeface="+mj-lt"/>
              <a:buAutoNum type="arabicPeriod"/>
            </a:pPr>
            <a:r>
              <a:rPr lang="en-US" sz="2200" dirty="0" smtClean="0"/>
              <a:t>Locate </a:t>
            </a:r>
            <a:r>
              <a:rPr lang="en-US" sz="2200" dirty="0"/>
              <a:t>and open the </a:t>
            </a:r>
            <a:r>
              <a:rPr lang="en-US" sz="2200" dirty="0" smtClean="0"/>
              <a:t/>
            </a:r>
            <a:br>
              <a:rPr lang="en-US" sz="2200" dirty="0" smtClean="0"/>
            </a:br>
            <a:r>
              <a:rPr lang="en-US" sz="2200" b="1" i="1" dirty="0" smtClean="0"/>
              <a:t>Revenues</a:t>
            </a:r>
            <a:r>
              <a:rPr lang="en-US" sz="2200" dirty="0" smtClean="0"/>
              <a:t> </a:t>
            </a:r>
            <a:r>
              <a:rPr lang="en-US" sz="2200" dirty="0"/>
              <a:t>presentation </a:t>
            </a:r>
            <a:r>
              <a:rPr lang="en-US" sz="2200" dirty="0" smtClean="0"/>
              <a:t/>
            </a:r>
            <a:br>
              <a:rPr lang="en-US" sz="2200" dirty="0" smtClean="0"/>
            </a:br>
            <a:r>
              <a:rPr lang="en-US" sz="2200" dirty="0" smtClean="0"/>
              <a:t>and </a:t>
            </a:r>
            <a:r>
              <a:rPr lang="en-US" sz="2200" dirty="0"/>
              <a:t>save it as </a:t>
            </a:r>
            <a:r>
              <a:rPr lang="en-US" sz="2200" b="1" i="1" dirty="0"/>
              <a:t>Revenues </a:t>
            </a:r>
            <a:r>
              <a:rPr lang="en-US" sz="2200" b="1" i="1" dirty="0" smtClean="0"/>
              <a:t/>
            </a:r>
            <a:br>
              <a:rPr lang="en-US" sz="2200" b="1" i="1" dirty="0" smtClean="0"/>
            </a:br>
            <a:r>
              <a:rPr lang="en-US" sz="2200" b="1" i="1" dirty="0" smtClean="0"/>
              <a:t>Final</a:t>
            </a:r>
            <a:r>
              <a:rPr lang="en-US" sz="2200" dirty="0"/>
              <a:t>.</a:t>
            </a:r>
          </a:p>
          <a:p>
            <a:pPr marL="457200" indent="-457200">
              <a:buFont typeface="+mj-lt"/>
              <a:buAutoNum type="arabicPeriod"/>
            </a:pPr>
            <a:r>
              <a:rPr lang="en-US" sz="2200" dirty="0" smtClean="0"/>
              <a:t>Go </a:t>
            </a:r>
            <a:r>
              <a:rPr lang="en-US" sz="2200" dirty="0"/>
              <a:t>to slide 3. Click t</a:t>
            </a:r>
            <a:r>
              <a:rPr lang="en-US" sz="2200" dirty="0" smtClean="0"/>
              <a:t>he </a:t>
            </a:r>
            <a:br>
              <a:rPr lang="en-US" sz="2200" dirty="0" smtClean="0"/>
            </a:br>
            <a:r>
              <a:rPr lang="en-US" sz="2200" b="1" dirty="0" smtClean="0"/>
              <a:t>Insert </a:t>
            </a:r>
            <a:r>
              <a:rPr lang="en-US" sz="2200" b="1" dirty="0"/>
              <a:t>Chart</a:t>
            </a:r>
            <a:r>
              <a:rPr lang="en-US" sz="2200" dirty="0"/>
              <a:t> icon </a:t>
            </a:r>
            <a:r>
              <a:rPr lang="en-US" sz="2200" dirty="0" smtClean="0"/>
              <a:t>in </a:t>
            </a:r>
            <a:r>
              <a:rPr lang="en-US" sz="2200" dirty="0"/>
              <a:t>the center of the </a:t>
            </a:r>
            <a:r>
              <a:rPr lang="en-US" sz="2200" dirty="0" smtClean="0"/>
              <a:t>content </a:t>
            </a:r>
            <a:r>
              <a:rPr lang="en-US" sz="2200" dirty="0"/>
              <a:t>placeholder. </a:t>
            </a:r>
            <a:r>
              <a:rPr lang="en-US" sz="2200" dirty="0" smtClean="0"/>
              <a:t>The </a:t>
            </a:r>
            <a:r>
              <a:rPr lang="en-US" sz="2200" dirty="0"/>
              <a:t>Insert Chart </a:t>
            </a:r>
            <a:r>
              <a:rPr lang="en-US" sz="2200" dirty="0" smtClean="0"/>
              <a:t>dialog </a:t>
            </a:r>
            <a:r>
              <a:rPr lang="en-US" sz="2200" dirty="0"/>
              <a:t>box opens, </a:t>
            </a:r>
            <a:r>
              <a:rPr lang="en-US" sz="2200" dirty="0" smtClean="0"/>
              <a:t>as shown above, showing </a:t>
            </a:r>
            <a:r>
              <a:rPr lang="en-US" sz="2200" dirty="0"/>
              <a:t>chart types and subtypes</a:t>
            </a:r>
            <a:r>
              <a:rPr lang="en-US" sz="2200" dirty="0" smtClean="0"/>
              <a:t>.</a:t>
            </a:r>
            <a:endParaRPr lang="en-US" sz="2200" dirty="0"/>
          </a:p>
        </p:txBody>
      </p:sp>
      <p:pic>
        <p:nvPicPr>
          <p:cNvPr id="2" name="Picture 1" descr="06.02.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236720" y="2146177"/>
            <a:ext cx="4358640" cy="2985890"/>
          </a:xfrm>
          <a:prstGeom prst="rect">
            <a:avLst/>
          </a:prstGeom>
        </p:spPr>
      </p:pic>
    </p:spTree>
    <p:extLst>
      <p:ext uri="{BB962C8B-B14F-4D97-AF65-F5344CB8AC3E}">
        <p14:creationId xmlns:p14="http://schemas.microsoft.com/office/powerpoint/2010/main" xmlns="" val="405901110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Format a Chart’s Data Series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7"/>
            </a:pPr>
            <a:r>
              <a:rPr lang="en-US" sz="2200" dirty="0" smtClean="0"/>
              <a:t>Open </a:t>
            </a:r>
            <a:r>
              <a:rPr lang="en-US" sz="2200" dirty="0"/>
              <a:t>the </a:t>
            </a:r>
            <a:r>
              <a:rPr lang="en-US" sz="2200" b="1" dirty="0"/>
              <a:t>Preset </a:t>
            </a:r>
            <a:r>
              <a:rPr lang="en-US" sz="2200" b="1" dirty="0" smtClean="0"/>
              <a:t/>
            </a:r>
            <a:br>
              <a:rPr lang="en-US" sz="2200" b="1" dirty="0" smtClean="0"/>
            </a:br>
            <a:r>
              <a:rPr lang="en-US" sz="2200" b="1" dirty="0" smtClean="0"/>
              <a:t>Colors</a:t>
            </a:r>
            <a:r>
              <a:rPr lang="en-US" sz="2200" dirty="0" smtClean="0"/>
              <a:t> </a:t>
            </a:r>
            <a:r>
              <a:rPr lang="en-US" sz="2200" dirty="0"/>
              <a:t>drop</a:t>
            </a:r>
            <a:r>
              <a:rPr lang="en-US" sz="2200" dirty="0" smtClean="0"/>
              <a:t>-</a:t>
            </a:r>
            <a:br>
              <a:rPr lang="en-US" sz="2200" dirty="0" smtClean="0"/>
            </a:br>
            <a:r>
              <a:rPr lang="en-US" sz="2200" dirty="0" smtClean="0"/>
              <a:t>down </a:t>
            </a:r>
            <a:r>
              <a:rPr lang="en-US" sz="2200" dirty="0"/>
              <a:t>list and </a:t>
            </a:r>
            <a:r>
              <a:rPr lang="en-US" sz="2200" dirty="0" smtClean="0"/>
              <a:t/>
            </a:r>
            <a:br>
              <a:rPr lang="en-US" sz="2200" dirty="0" smtClean="0"/>
            </a:br>
            <a:r>
              <a:rPr lang="en-US" sz="2200" dirty="0" smtClean="0"/>
              <a:t>click </a:t>
            </a:r>
            <a:r>
              <a:rPr lang="en-US" sz="2200" b="1" dirty="0"/>
              <a:t>Ocean</a:t>
            </a:r>
            <a:r>
              <a:rPr lang="en-US" sz="2200" dirty="0"/>
              <a:t>. See </a:t>
            </a:r>
            <a:r>
              <a:rPr lang="en-US" sz="2200" dirty="0" smtClean="0"/>
              <a:t/>
            </a:r>
            <a:br>
              <a:rPr lang="en-US" sz="2200" dirty="0" smtClean="0"/>
            </a:br>
            <a:r>
              <a:rPr lang="en-US" sz="2200" dirty="0" smtClean="0"/>
              <a:t>right.</a:t>
            </a:r>
            <a:endParaRPr lang="en-US" sz="2200" dirty="0"/>
          </a:p>
          <a:p>
            <a:pPr marL="457200" indent="-457200">
              <a:buFont typeface="+mj-lt"/>
              <a:buAutoNum type="arabicPeriod" startAt="7"/>
            </a:pPr>
            <a:r>
              <a:rPr lang="en-US" sz="2200" dirty="0" smtClean="0"/>
              <a:t>Click </a:t>
            </a:r>
            <a:r>
              <a:rPr lang="en-US" sz="2200" b="1" dirty="0"/>
              <a:t>Close</a:t>
            </a:r>
            <a:r>
              <a:rPr lang="en-US" sz="2200" dirty="0"/>
              <a:t> to </a:t>
            </a:r>
            <a:r>
              <a:rPr lang="en-US" sz="2200" dirty="0" smtClean="0"/>
              <a:t/>
            </a:r>
            <a:br>
              <a:rPr lang="en-US" sz="2200" dirty="0" smtClean="0"/>
            </a:br>
            <a:r>
              <a:rPr lang="en-US" sz="2200" dirty="0" smtClean="0"/>
              <a:t>close </a:t>
            </a:r>
            <a:r>
              <a:rPr lang="en-US" sz="2200" dirty="0"/>
              <a:t>the dialog </a:t>
            </a:r>
            <a:r>
              <a:rPr lang="en-US" sz="2200" dirty="0" smtClean="0"/>
              <a:t/>
            </a:r>
            <a:br>
              <a:rPr lang="en-US" sz="2200" dirty="0" smtClean="0"/>
            </a:br>
            <a:r>
              <a:rPr lang="en-US" sz="2200" dirty="0" smtClean="0"/>
              <a:t>box</a:t>
            </a:r>
            <a:r>
              <a:rPr lang="en-US" sz="2200" dirty="0"/>
              <a:t>.</a:t>
            </a:r>
          </a:p>
          <a:p>
            <a:pPr marL="457200" indent="-457200">
              <a:buFont typeface="+mj-lt"/>
              <a:buAutoNum type="arabicPeriod" startAt="7"/>
            </a:pPr>
            <a:r>
              <a:rPr lang="en-US" sz="2200" b="1" dirty="0" smtClean="0"/>
              <a:t>SAVE</a:t>
            </a:r>
            <a:r>
              <a:rPr lang="en-US" sz="2200" dirty="0" smtClean="0"/>
              <a:t> </a:t>
            </a:r>
            <a:r>
              <a:rPr lang="en-US" sz="2200" dirty="0"/>
              <a:t>the </a:t>
            </a:r>
            <a:r>
              <a:rPr lang="en-US" sz="2200" dirty="0" smtClean="0"/>
              <a:t/>
            </a:r>
            <a:br>
              <a:rPr lang="en-US" sz="2200" dirty="0" smtClean="0"/>
            </a:br>
            <a:r>
              <a:rPr lang="en-US" sz="2200" dirty="0" smtClean="0"/>
              <a:t>presentation</a:t>
            </a:r>
            <a:r>
              <a:rPr lang="en-US" sz="2200" dirty="0"/>
              <a:t>.</a:t>
            </a:r>
          </a:p>
          <a:p>
            <a:r>
              <a:rPr lang="en-US" sz="2200" b="1" dirty="0"/>
              <a:t>LEAVE</a:t>
            </a:r>
            <a:r>
              <a:rPr lang="en-US" sz="2200" dirty="0"/>
              <a:t> the file </a:t>
            </a:r>
            <a:r>
              <a:rPr lang="en-US" sz="2200" dirty="0" smtClean="0"/>
              <a:t/>
            </a:r>
            <a:br>
              <a:rPr lang="en-US" sz="2200" dirty="0" smtClean="0"/>
            </a:br>
            <a:r>
              <a:rPr lang="en-US" sz="2200" dirty="0" smtClean="0"/>
              <a:t>open </a:t>
            </a:r>
            <a:r>
              <a:rPr lang="en-US" sz="2200" dirty="0"/>
              <a:t>for the next exercise</a:t>
            </a:r>
            <a:r>
              <a:rPr lang="en-US" sz="2200" dirty="0" smtClean="0"/>
              <a:t>.</a:t>
            </a:r>
            <a:endParaRPr lang="en-US" sz="2200" dirty="0"/>
          </a:p>
        </p:txBody>
      </p:sp>
      <p:pic>
        <p:nvPicPr>
          <p:cNvPr id="2" name="Picture 1" descr="06.27.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078480" y="1600096"/>
            <a:ext cx="5516880" cy="3724027"/>
          </a:xfrm>
          <a:prstGeom prst="rect">
            <a:avLst/>
          </a:prstGeom>
        </p:spPr>
      </p:pic>
    </p:spTree>
    <p:extLst>
      <p:ext uri="{BB962C8B-B14F-4D97-AF65-F5344CB8AC3E}">
        <p14:creationId xmlns:p14="http://schemas.microsoft.com/office/powerpoint/2010/main" xmlns="" val="382490687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Format a Chart’s Data Series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You </a:t>
            </a:r>
            <a:r>
              <a:rPr lang="en-US" sz="2400" dirty="0"/>
              <a:t>can use options in the Format Data Series dialog box and the Shape Fill, Shape Outline, and Shape Effects menus to apply colors, pictures, textures, gradients, shadows, bevels, and many other choices. </a:t>
            </a:r>
            <a:endParaRPr lang="en-US" sz="2400" dirty="0" smtClean="0"/>
          </a:p>
          <a:p>
            <a:r>
              <a:rPr lang="en-US" sz="2400" dirty="0" smtClean="0"/>
              <a:t>If </a:t>
            </a:r>
            <a:r>
              <a:rPr lang="en-US" sz="2400" dirty="0"/>
              <a:t>your time is limited, you can achieve sophisticated effects by simply applying a Quick Style from the Shape Styles gallery.</a:t>
            </a:r>
          </a:p>
          <a:p>
            <a:r>
              <a:rPr lang="en-US" sz="2400" dirty="0"/>
              <a:t>In some situations, you may want to apply formats to a specific data marker rather than to the entire data series. To select a single data marker, click it once to select the data series, and then click it again to remove selection handles from the other markers. </a:t>
            </a:r>
          </a:p>
          <a:p>
            <a:endParaRPr lang="en-US" sz="2400" dirty="0"/>
          </a:p>
        </p:txBody>
      </p:sp>
    </p:spTree>
    <p:extLst>
      <p:ext uri="{BB962C8B-B14F-4D97-AF65-F5344CB8AC3E}">
        <p14:creationId xmlns:p14="http://schemas.microsoft.com/office/powerpoint/2010/main" xmlns="" val="418132960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Adding a Hyperlink</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Just </a:t>
            </a:r>
            <a:r>
              <a:rPr lang="en-US" sz="2400" dirty="0"/>
              <a:t>like any other object, a chart (or any part of it) can have a hyperlink attached to it, so clicking on it opens a Web page, displays another slide, opens a file, or whatever other action you choose.  </a:t>
            </a:r>
            <a:endParaRPr lang="en-US" sz="2400" dirty="0" smtClean="0"/>
          </a:p>
          <a:p>
            <a:r>
              <a:rPr lang="en-US" sz="2400" dirty="0" smtClean="0"/>
              <a:t>In </a:t>
            </a:r>
            <a:r>
              <a:rPr lang="en-US" sz="2400" dirty="0"/>
              <a:t>the following exercise, you add a hyperlink to a chart</a:t>
            </a:r>
            <a:r>
              <a:rPr lang="en-US" sz="2400" dirty="0" smtClean="0"/>
              <a:t>.</a:t>
            </a:r>
            <a:endParaRPr lang="en-US" sz="2400" dirty="0"/>
          </a:p>
        </p:txBody>
      </p:sp>
    </p:spTree>
    <p:extLst>
      <p:ext uri="{BB962C8B-B14F-4D97-AF65-F5344CB8AC3E}">
        <p14:creationId xmlns:p14="http://schemas.microsoft.com/office/powerpoint/2010/main" xmlns="" val="206960425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Add a Hyperlink</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a:t>
            </a:r>
            <a:r>
              <a:rPr lang="en-US" sz="2400" b="1" i="1" dirty="0"/>
              <a:t> Admissions Final</a:t>
            </a:r>
            <a:r>
              <a:rPr lang="en-US" sz="2400" dirty="0"/>
              <a:t> presentation that is still open from the previous exercise.</a:t>
            </a:r>
          </a:p>
          <a:p>
            <a:pPr marL="457200" indent="-457200">
              <a:buFont typeface="+mj-lt"/>
              <a:buAutoNum type="arabicPeriod"/>
            </a:pPr>
            <a:r>
              <a:rPr lang="en-US" sz="2400" dirty="0" smtClean="0"/>
              <a:t>Add </a:t>
            </a:r>
            <a:r>
              <a:rPr lang="en-US" sz="2400" dirty="0"/>
              <a:t>three new slides at the end of the presentation, all with the Title and Content layout. In the title placeholders, type </a:t>
            </a:r>
            <a:r>
              <a:rPr lang="en-US" sz="2400" b="1" dirty="0"/>
              <a:t>2009</a:t>
            </a:r>
            <a:r>
              <a:rPr lang="en-US" sz="2400" dirty="0"/>
              <a:t>,</a:t>
            </a:r>
            <a:r>
              <a:rPr lang="en-US" sz="2400" b="1" dirty="0"/>
              <a:t> 2010</a:t>
            </a:r>
            <a:r>
              <a:rPr lang="en-US" sz="2400" dirty="0"/>
              <a:t>, and </a:t>
            </a:r>
            <a:r>
              <a:rPr lang="en-US" sz="2400" b="1" dirty="0"/>
              <a:t>2011</a:t>
            </a:r>
            <a:r>
              <a:rPr lang="en-US" sz="2400" dirty="0"/>
              <a:t>, respectively.</a:t>
            </a:r>
          </a:p>
          <a:p>
            <a:pPr marL="457200" indent="-457200">
              <a:buFont typeface="+mj-lt"/>
              <a:buAutoNum type="arabicPeriod"/>
            </a:pPr>
            <a:r>
              <a:rPr lang="en-US" sz="2400" dirty="0" smtClean="0"/>
              <a:t>On </a:t>
            </a:r>
            <a:r>
              <a:rPr lang="en-US" sz="2400" dirty="0"/>
              <a:t>slide 2, on the chart, click the </a:t>
            </a:r>
            <a:r>
              <a:rPr lang="en-US" sz="2400" b="1" dirty="0"/>
              <a:t>2009</a:t>
            </a:r>
            <a:r>
              <a:rPr lang="en-US" sz="2400" dirty="0"/>
              <a:t> entry on the legend to select it. Make sure only the 2009 entry is selected, not the entire legend.</a:t>
            </a:r>
          </a:p>
          <a:p>
            <a:pPr marL="457200" indent="-457200">
              <a:buFont typeface="+mj-lt"/>
              <a:buAutoNum type="arabicPeriod"/>
            </a:pPr>
            <a:r>
              <a:rPr lang="en-US" sz="2400" dirty="0" smtClean="0"/>
              <a:t>Click </a:t>
            </a:r>
            <a:r>
              <a:rPr lang="en-US" sz="2400" dirty="0"/>
              <a:t>the </a:t>
            </a:r>
            <a:r>
              <a:rPr lang="en-US" sz="2400" b="1" dirty="0"/>
              <a:t>Insert</a:t>
            </a:r>
            <a:r>
              <a:rPr lang="en-US" sz="2400" dirty="0"/>
              <a:t> tab, and click </a:t>
            </a:r>
            <a:r>
              <a:rPr lang="en-US" sz="2400" b="1" dirty="0"/>
              <a:t>Hyperlink</a:t>
            </a:r>
            <a:r>
              <a:rPr lang="en-US" sz="2400" dirty="0"/>
              <a:t>. The Insert Hyperlink dialog box opens.</a:t>
            </a:r>
          </a:p>
          <a:p>
            <a:pPr marL="457200" indent="-457200">
              <a:buFont typeface="+mj-lt"/>
              <a:buAutoNum type="arabicPeriod"/>
            </a:pPr>
            <a:r>
              <a:rPr lang="en-US" sz="2400" dirty="0" smtClean="0"/>
              <a:t>Click </a:t>
            </a:r>
            <a:r>
              <a:rPr lang="en-US" sz="2400" b="1" dirty="0"/>
              <a:t>Place in This Document</a:t>
            </a:r>
            <a:r>
              <a:rPr lang="en-US" sz="2400" dirty="0" smtClean="0"/>
              <a:t>.</a:t>
            </a:r>
            <a:endParaRPr lang="en-US" sz="2400" dirty="0"/>
          </a:p>
        </p:txBody>
      </p:sp>
    </p:spTree>
    <p:extLst>
      <p:ext uri="{BB962C8B-B14F-4D97-AF65-F5344CB8AC3E}">
        <p14:creationId xmlns:p14="http://schemas.microsoft.com/office/powerpoint/2010/main" xmlns="" val="103687823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a:t>
            </a: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spcBef>
                <a:spcPts val="300"/>
              </a:spcBef>
              <a:buFont typeface="+mj-lt"/>
              <a:buAutoNum type="arabicPeriod" startAt="5"/>
            </a:pPr>
            <a:r>
              <a:rPr lang="en-US" sz="2200" dirty="0" smtClean="0"/>
              <a:t>Click </a:t>
            </a:r>
            <a:r>
              <a:rPr lang="en-US" sz="2200" dirty="0"/>
              <a:t>the </a:t>
            </a:r>
            <a:r>
              <a:rPr lang="en-US" sz="2200" b="1" dirty="0"/>
              <a:t>2009</a:t>
            </a:r>
            <a:r>
              <a:rPr lang="en-US" sz="2200" dirty="0"/>
              <a:t> </a:t>
            </a:r>
            <a:br>
              <a:rPr lang="en-US" sz="2200" dirty="0"/>
            </a:br>
            <a:r>
              <a:rPr lang="en-US" sz="2200" dirty="0" smtClean="0"/>
              <a:t>slide </a:t>
            </a:r>
            <a:r>
              <a:rPr lang="en-US" sz="2200" dirty="0"/>
              <a:t>(</a:t>
            </a:r>
            <a:r>
              <a:rPr lang="en-US" sz="2200" dirty="0" smtClean="0"/>
              <a:t>see right)</a:t>
            </a:r>
            <a:r>
              <a:rPr lang="en-US" sz="2200" dirty="0"/>
              <a:t>.</a:t>
            </a:r>
          </a:p>
          <a:p>
            <a:pPr marL="457200" indent="-457200">
              <a:spcBef>
                <a:spcPts val="300"/>
              </a:spcBef>
              <a:buFont typeface="+mj-lt"/>
              <a:buAutoNum type="arabicPeriod" startAt="5"/>
            </a:pPr>
            <a:r>
              <a:rPr lang="en-US" sz="2200" dirty="0" smtClean="0"/>
              <a:t>Click </a:t>
            </a:r>
            <a:r>
              <a:rPr lang="en-US" sz="2200" b="1" dirty="0"/>
              <a:t>OK</a:t>
            </a:r>
            <a:r>
              <a:rPr lang="en-US" sz="2200" dirty="0"/>
              <a:t>.</a:t>
            </a:r>
          </a:p>
          <a:p>
            <a:pPr marL="457200" indent="-457200">
              <a:spcBef>
                <a:spcPts val="300"/>
              </a:spcBef>
              <a:buFont typeface="+mj-lt"/>
              <a:buAutoNum type="arabicPeriod" startAt="5"/>
            </a:pPr>
            <a:r>
              <a:rPr lang="en-US" sz="2200" dirty="0" smtClean="0"/>
              <a:t>Repeat </a:t>
            </a:r>
            <a:r>
              <a:rPr lang="en-US" sz="2200" dirty="0"/>
              <a:t>steps </a:t>
            </a:r>
            <a:r>
              <a:rPr lang="en-US" sz="2200" dirty="0" smtClean="0"/>
              <a:t>2</a:t>
            </a:r>
            <a:r>
              <a:rPr lang="en-US" sz="2200" dirty="0"/>
              <a:t>-6 </a:t>
            </a:r>
            <a:r>
              <a:rPr lang="en-US" sz="2200" dirty="0" smtClean="0"/>
              <a:t/>
            </a:r>
            <a:br>
              <a:rPr lang="en-US" sz="2200" dirty="0" smtClean="0"/>
            </a:br>
            <a:r>
              <a:rPr lang="en-US" sz="2200" dirty="0" smtClean="0"/>
              <a:t>to </a:t>
            </a:r>
            <a:r>
              <a:rPr lang="en-US" sz="2200" dirty="0"/>
              <a:t>create </a:t>
            </a:r>
            <a:r>
              <a:rPr lang="en-US" sz="2200" dirty="0" smtClean="0"/>
              <a:t>hyper-</a:t>
            </a:r>
            <a:br>
              <a:rPr lang="en-US" sz="2200" dirty="0" smtClean="0"/>
            </a:br>
            <a:r>
              <a:rPr lang="en-US" sz="2200" dirty="0" smtClean="0"/>
              <a:t>links </a:t>
            </a:r>
            <a:r>
              <a:rPr lang="en-US" sz="2200" dirty="0"/>
              <a:t>for </a:t>
            </a:r>
            <a:r>
              <a:rPr lang="en-US" sz="2200" dirty="0" smtClean="0"/>
              <a:t>the </a:t>
            </a:r>
            <a:r>
              <a:rPr lang="en-US" sz="2200" dirty="0"/>
              <a:t>2010 </a:t>
            </a:r>
            <a:r>
              <a:rPr lang="en-US" sz="2200" dirty="0" smtClean="0"/>
              <a:t/>
            </a:r>
            <a:br>
              <a:rPr lang="en-US" sz="2200" dirty="0" smtClean="0"/>
            </a:br>
            <a:r>
              <a:rPr lang="en-US" sz="2200" dirty="0" smtClean="0"/>
              <a:t>and 2011 </a:t>
            </a:r>
            <a:r>
              <a:rPr lang="en-US" sz="2200" dirty="0"/>
              <a:t>entries </a:t>
            </a:r>
            <a:r>
              <a:rPr lang="en-US" sz="2200" dirty="0" smtClean="0"/>
              <a:t/>
            </a:r>
            <a:br>
              <a:rPr lang="en-US" sz="2200" dirty="0" smtClean="0"/>
            </a:br>
            <a:r>
              <a:rPr lang="en-US" sz="2200" dirty="0" smtClean="0"/>
              <a:t>in </a:t>
            </a:r>
            <a:r>
              <a:rPr lang="en-US" sz="2200" dirty="0"/>
              <a:t>the </a:t>
            </a:r>
            <a:r>
              <a:rPr lang="en-US" sz="2200" dirty="0" smtClean="0"/>
              <a:t>legend </a:t>
            </a:r>
            <a:r>
              <a:rPr lang="en-US" sz="2200" dirty="0"/>
              <a:t>to </a:t>
            </a:r>
            <a:r>
              <a:rPr lang="en-US" sz="2200" dirty="0" smtClean="0"/>
              <a:t>their </a:t>
            </a:r>
            <a:br>
              <a:rPr lang="en-US" sz="2200" dirty="0" smtClean="0"/>
            </a:br>
            <a:r>
              <a:rPr lang="en-US" sz="2200" dirty="0" smtClean="0"/>
              <a:t>respective slides</a:t>
            </a:r>
            <a:r>
              <a:rPr lang="en-US" sz="2200" dirty="0"/>
              <a:t>.</a:t>
            </a:r>
          </a:p>
          <a:p>
            <a:pPr marL="457200" indent="-457200">
              <a:spcBef>
                <a:spcPts val="300"/>
              </a:spcBef>
              <a:buFont typeface="+mj-lt"/>
              <a:buAutoNum type="arabicPeriod" startAt="5"/>
            </a:pPr>
            <a:r>
              <a:rPr lang="en-US" sz="2200" dirty="0" smtClean="0"/>
              <a:t>Test </a:t>
            </a:r>
            <a:r>
              <a:rPr lang="en-US" sz="2200" dirty="0"/>
              <a:t>the hyperlinks </a:t>
            </a:r>
            <a:r>
              <a:rPr lang="en-US" sz="2200" dirty="0" smtClean="0"/>
              <a:t/>
            </a:r>
            <a:br>
              <a:rPr lang="en-US" sz="2200" dirty="0" smtClean="0"/>
            </a:br>
            <a:r>
              <a:rPr lang="en-US" sz="2200" dirty="0" smtClean="0"/>
              <a:t>in </a:t>
            </a:r>
            <a:r>
              <a:rPr lang="en-US" sz="2200" dirty="0"/>
              <a:t>Slide Show view, and then return to </a:t>
            </a:r>
            <a:r>
              <a:rPr lang="en-US" sz="2200" b="1" dirty="0"/>
              <a:t>Normal</a:t>
            </a:r>
            <a:r>
              <a:rPr lang="en-US" sz="2200" dirty="0"/>
              <a:t> view</a:t>
            </a:r>
          </a:p>
          <a:p>
            <a:pPr marL="457200" indent="-457200">
              <a:spcBef>
                <a:spcPts val="300"/>
              </a:spcBef>
              <a:buFont typeface="+mj-lt"/>
              <a:buAutoNum type="arabicPeriod" startAt="5"/>
            </a:pPr>
            <a:r>
              <a:rPr lang="en-US" sz="2200" b="1" dirty="0" smtClean="0"/>
              <a:t>SAVE </a:t>
            </a:r>
            <a:r>
              <a:rPr lang="en-US" sz="2200" dirty="0"/>
              <a:t>the presentation.</a:t>
            </a:r>
          </a:p>
          <a:p>
            <a:pPr>
              <a:spcBef>
                <a:spcPts val="300"/>
              </a:spcBef>
            </a:pPr>
            <a:r>
              <a:rPr lang="en-US" sz="2200" b="1" dirty="0"/>
              <a:t>PAUSE</a:t>
            </a:r>
            <a:r>
              <a:rPr lang="en-US" sz="2200" dirty="0"/>
              <a:t>. </a:t>
            </a:r>
            <a:r>
              <a:rPr lang="en-US" sz="2200" b="1" dirty="0"/>
              <a:t>EXIT </a:t>
            </a:r>
            <a:r>
              <a:rPr lang="en-US" sz="2200" dirty="0"/>
              <a:t>PowerPoint</a:t>
            </a:r>
            <a:r>
              <a:rPr lang="en-US" sz="2200" dirty="0" smtClean="0"/>
              <a:t>.</a:t>
            </a:r>
            <a:endParaRPr lang="en-US" sz="2200" dirty="0"/>
          </a:p>
        </p:txBody>
      </p:sp>
      <p:pic>
        <p:nvPicPr>
          <p:cNvPr id="2" name="Picture 1" descr="06.28.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535680" y="1699032"/>
            <a:ext cx="5101104" cy="3316225"/>
          </a:xfrm>
          <a:prstGeom prst="rect">
            <a:avLst/>
          </a:prstGeom>
        </p:spPr>
      </p:pic>
    </p:spTree>
    <p:extLst>
      <p:ext uri="{BB962C8B-B14F-4D97-AF65-F5344CB8AC3E}">
        <p14:creationId xmlns:p14="http://schemas.microsoft.com/office/powerpoint/2010/main" xmlns="" val="428569848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Lesson Summary</a:t>
            </a:r>
          </a:p>
        </p:txBody>
      </p:sp>
      <p:pic>
        <p:nvPicPr>
          <p:cNvPr id="2" name="Picture 1" descr="06.skillsummary.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222048" y="1557680"/>
            <a:ext cx="6194752" cy="4824758"/>
          </a:xfrm>
          <a:prstGeom prst="rect">
            <a:avLst/>
          </a:prstGeom>
        </p:spPr>
      </p:pic>
    </p:spTree>
    <p:extLst>
      <p:ext uri="{BB962C8B-B14F-4D97-AF65-F5344CB8AC3E}">
        <p14:creationId xmlns:p14="http://schemas.microsoft.com/office/powerpoint/2010/main" xmlns="" val="31752893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Insert a Chart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200" dirty="0" smtClean="0"/>
              <a:t>Click </a:t>
            </a:r>
            <a:r>
              <a:rPr lang="en-US" sz="2200" dirty="0"/>
              <a:t>the </a:t>
            </a:r>
            <a:r>
              <a:rPr lang="en-US" sz="2200" b="1" dirty="0"/>
              <a:t>3-D Clustered Column</a:t>
            </a:r>
            <a:r>
              <a:rPr lang="en-US" sz="2200" dirty="0"/>
              <a:t> chart subtype (the fourth from the left in the top row of the dialog box). </a:t>
            </a:r>
          </a:p>
          <a:p>
            <a:pPr marL="457200" indent="-457200">
              <a:buFont typeface="+mj-lt"/>
              <a:buAutoNum type="arabicPeriod" startAt="4"/>
            </a:pPr>
            <a:r>
              <a:rPr lang="en-US" sz="2200" dirty="0" smtClean="0"/>
              <a:t>Click </a:t>
            </a:r>
            <a:r>
              <a:rPr lang="en-US" sz="2200" b="1" dirty="0"/>
              <a:t>OK</a:t>
            </a:r>
            <a:r>
              <a:rPr lang="en-US" sz="2200" dirty="0"/>
              <a:t>. Microsoft </a:t>
            </a:r>
            <a:r>
              <a:rPr lang="en-US" sz="2200" dirty="0" smtClean="0"/>
              <a:t/>
            </a:r>
            <a:br>
              <a:rPr lang="en-US" sz="2200" dirty="0" smtClean="0"/>
            </a:br>
            <a:r>
              <a:rPr lang="en-US" sz="2200" dirty="0" smtClean="0"/>
              <a:t>Excel </a:t>
            </a:r>
            <a:r>
              <a:rPr lang="en-US" sz="2200" dirty="0"/>
              <a:t>opens in a </a:t>
            </a:r>
            <a:r>
              <a:rPr lang="en-US" sz="2200" dirty="0" smtClean="0"/>
              <a:t/>
            </a:r>
            <a:br>
              <a:rPr lang="en-US" sz="2200" dirty="0" smtClean="0"/>
            </a:br>
            <a:r>
              <a:rPr lang="en-US" sz="2200" dirty="0" smtClean="0"/>
              <a:t>separate </a:t>
            </a:r>
            <a:r>
              <a:rPr lang="en-US" sz="2200" dirty="0"/>
              <a:t>window </a:t>
            </a:r>
            <a:r>
              <a:rPr lang="en-US" sz="2200" dirty="0" smtClean="0"/>
              <a:t/>
            </a:r>
            <a:br>
              <a:rPr lang="en-US" sz="2200" dirty="0" smtClean="0"/>
            </a:br>
            <a:r>
              <a:rPr lang="en-US" sz="2200" dirty="0" smtClean="0"/>
              <a:t>on </a:t>
            </a:r>
            <a:r>
              <a:rPr lang="en-US" sz="2200" dirty="0"/>
              <a:t>top of the </a:t>
            </a:r>
            <a:r>
              <a:rPr lang="en-US" sz="2200" dirty="0" smtClean="0"/>
              <a:t/>
            </a:r>
            <a:br>
              <a:rPr lang="en-US" sz="2200" dirty="0" smtClean="0"/>
            </a:br>
            <a:r>
              <a:rPr lang="en-US" sz="2200" dirty="0" smtClean="0"/>
              <a:t>PowerPoint </a:t>
            </a:r>
            <a:r>
              <a:rPr lang="en-US" sz="2200" dirty="0"/>
              <a:t>window. </a:t>
            </a:r>
            <a:r>
              <a:rPr lang="en-US" sz="2200" dirty="0" smtClean="0"/>
              <a:t/>
            </a:r>
            <a:br>
              <a:rPr lang="en-US" sz="2200" dirty="0" smtClean="0"/>
            </a:br>
            <a:r>
              <a:rPr lang="en-US" sz="2200" dirty="0" smtClean="0"/>
              <a:t>See right. </a:t>
            </a:r>
            <a:r>
              <a:rPr lang="en-US" sz="2200" dirty="0"/>
              <a:t>Notice the </a:t>
            </a:r>
            <a:r>
              <a:rPr lang="en-US" sz="2200" dirty="0" smtClean="0"/>
              <a:t/>
            </a:r>
            <a:br>
              <a:rPr lang="en-US" sz="2200" dirty="0" smtClean="0"/>
            </a:br>
            <a:r>
              <a:rPr lang="en-US" sz="2200" dirty="0" smtClean="0"/>
              <a:t>bright</a:t>
            </a:r>
            <a:r>
              <a:rPr lang="en-US" sz="2200" dirty="0"/>
              <a:t>-blue border </a:t>
            </a:r>
            <a:r>
              <a:rPr lang="en-US" sz="2200" dirty="0" smtClean="0"/>
              <a:t/>
            </a:r>
            <a:br>
              <a:rPr lang="en-US" sz="2200" dirty="0" smtClean="0"/>
            </a:br>
            <a:r>
              <a:rPr lang="en-US" sz="2200" dirty="0" smtClean="0"/>
              <a:t>that </a:t>
            </a:r>
            <a:r>
              <a:rPr lang="en-US" sz="2200" dirty="0"/>
              <a:t>surrounds the </a:t>
            </a:r>
            <a:r>
              <a:rPr lang="en-US" sz="2200" dirty="0" smtClean="0"/>
              <a:t/>
            </a:r>
            <a:br>
              <a:rPr lang="en-US" sz="2200" dirty="0" smtClean="0"/>
            </a:br>
            <a:r>
              <a:rPr lang="en-US" sz="2200" dirty="0" smtClean="0"/>
              <a:t>data </a:t>
            </a:r>
            <a:r>
              <a:rPr lang="en-US" sz="2200" dirty="0"/>
              <a:t>range in Excel. </a:t>
            </a:r>
            <a:r>
              <a:rPr lang="en-US" sz="2200" dirty="0" smtClean="0"/>
              <a:t/>
            </a:r>
            <a:br>
              <a:rPr lang="en-US" sz="2200" dirty="0" smtClean="0"/>
            </a:br>
            <a:r>
              <a:rPr lang="en-US" sz="2200" dirty="0" smtClean="0"/>
              <a:t>This </a:t>
            </a:r>
            <a:r>
              <a:rPr lang="en-US" sz="2200" i="1" dirty="0"/>
              <a:t>range border</a:t>
            </a:r>
            <a:r>
              <a:rPr lang="en-US" sz="2200" dirty="0"/>
              <a:t> is used to indicate the data being charted. </a:t>
            </a:r>
          </a:p>
        </p:txBody>
      </p:sp>
      <p:pic>
        <p:nvPicPr>
          <p:cNvPr id="2" name="Picture 1" descr="06.03.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484880" y="2461529"/>
            <a:ext cx="4968240" cy="2721491"/>
          </a:xfrm>
          <a:prstGeom prst="rect">
            <a:avLst/>
          </a:prstGeom>
        </p:spPr>
      </p:pic>
    </p:spTree>
    <p:extLst>
      <p:ext uri="{BB962C8B-B14F-4D97-AF65-F5344CB8AC3E}">
        <p14:creationId xmlns:p14="http://schemas.microsoft.com/office/powerpoint/2010/main" xmlns="" val="21199943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Insert a Chart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6"/>
            </a:pPr>
            <a:r>
              <a:rPr lang="en-US" sz="2200" dirty="0" smtClean="0"/>
              <a:t>Drag </a:t>
            </a:r>
            <a:r>
              <a:rPr lang="en-US" sz="2200" dirty="0"/>
              <a:t>the marker in the bottom right corner of the range border so that the range includes only cells A1:C5. </a:t>
            </a:r>
          </a:p>
          <a:p>
            <a:pPr marL="457200" indent="-457200">
              <a:buFont typeface="+mj-lt"/>
              <a:buAutoNum type="arabicPeriod" startAt="6"/>
            </a:pPr>
            <a:r>
              <a:rPr lang="en-US" sz="2200" dirty="0" smtClean="0"/>
              <a:t>Select </a:t>
            </a:r>
            <a:r>
              <a:rPr lang="en-US" sz="2200" b="1" dirty="0"/>
              <a:t>column D</a:t>
            </a:r>
            <a:r>
              <a:rPr lang="en-US" sz="2200" dirty="0"/>
              <a:t>, and then press </a:t>
            </a:r>
            <a:r>
              <a:rPr lang="en-US" sz="2200" b="1" dirty="0"/>
              <a:t>Delete</a:t>
            </a:r>
            <a:r>
              <a:rPr lang="en-US" sz="2200" dirty="0"/>
              <a:t> to clear the selected cells.</a:t>
            </a:r>
          </a:p>
          <a:p>
            <a:pPr marL="457200" indent="-457200">
              <a:buFont typeface="+mj-lt"/>
              <a:buAutoNum type="arabicPeriod" startAt="6"/>
            </a:pPr>
            <a:r>
              <a:rPr lang="en-US" sz="2200" dirty="0" smtClean="0"/>
              <a:t>Click </a:t>
            </a:r>
            <a:r>
              <a:rPr lang="en-US" sz="2200" dirty="0"/>
              <a:t>cell </a:t>
            </a:r>
            <a:r>
              <a:rPr lang="en-US" sz="2200" b="1" dirty="0"/>
              <a:t>B1 </a:t>
            </a:r>
            <a:r>
              <a:rPr lang="en-US" sz="2200" dirty="0"/>
              <a:t>and type </a:t>
            </a:r>
            <a:r>
              <a:rPr lang="en-US" sz="2200" b="1" dirty="0"/>
              <a:t>2010</a:t>
            </a:r>
            <a:r>
              <a:rPr lang="en-US" sz="2200" dirty="0"/>
              <a:t>, replacing the current entry. Then press </a:t>
            </a:r>
            <a:r>
              <a:rPr lang="en-US" sz="2200" b="1" dirty="0"/>
              <a:t>Tab </a:t>
            </a:r>
            <a:r>
              <a:rPr lang="en-US" sz="2200" dirty="0"/>
              <a:t>to move to cell </a:t>
            </a:r>
            <a:r>
              <a:rPr lang="en-US" sz="2200" b="1" dirty="0"/>
              <a:t>C1.</a:t>
            </a:r>
            <a:r>
              <a:rPr lang="en-US" sz="2200" dirty="0"/>
              <a:t> Type </a:t>
            </a:r>
            <a:r>
              <a:rPr lang="en-US" sz="2200" b="1" dirty="0"/>
              <a:t>2011, </a:t>
            </a:r>
            <a:r>
              <a:rPr lang="en-US" sz="2200" dirty="0"/>
              <a:t>and press </a:t>
            </a:r>
            <a:r>
              <a:rPr lang="en-US" sz="2200" b="1" dirty="0"/>
              <a:t>Enter</a:t>
            </a:r>
            <a:r>
              <a:rPr lang="en-US" sz="2200" dirty="0"/>
              <a:t>.</a:t>
            </a:r>
          </a:p>
          <a:p>
            <a:pPr marL="457200" indent="-457200">
              <a:buFont typeface="+mj-lt"/>
              <a:buAutoNum type="arabicPeriod" startAt="6"/>
            </a:pPr>
            <a:r>
              <a:rPr lang="en-US" sz="2200" dirty="0" smtClean="0"/>
              <a:t>Beginning </a:t>
            </a:r>
            <a:r>
              <a:rPr lang="en-US" sz="2200" dirty="0"/>
              <a:t>in cell A2, type the </a:t>
            </a:r>
            <a:r>
              <a:rPr lang="en-US" sz="2200" dirty="0" smtClean="0"/>
              <a:t>data </a:t>
            </a:r>
            <a:r>
              <a:rPr lang="en-US" sz="2200" dirty="0" smtClean="0"/>
              <a:t>below </a:t>
            </a:r>
            <a:r>
              <a:rPr lang="en-US" sz="2200" dirty="0" smtClean="0"/>
              <a:t>in </a:t>
            </a:r>
            <a:r>
              <a:rPr lang="en-US" sz="2200" dirty="0"/>
              <a:t>Excel to complete the chart</a:t>
            </a:r>
            <a:r>
              <a:rPr lang="en-US" sz="2200" dirty="0" smtClean="0"/>
              <a:t>.</a:t>
            </a:r>
            <a:endParaRPr lang="en-US" sz="2200" dirty="0"/>
          </a:p>
          <a:p>
            <a:pPr marL="0" indent="0">
              <a:buNone/>
            </a:pPr>
            <a:r>
              <a:rPr lang="en-US" sz="2200" b="1" dirty="0"/>
              <a:t>	Spring		$89,000	$102,000</a:t>
            </a:r>
            <a:endParaRPr lang="en-US" sz="2200" dirty="0"/>
          </a:p>
          <a:p>
            <a:pPr marL="0" indent="0">
              <a:buNone/>
            </a:pPr>
            <a:r>
              <a:rPr lang="en-US" sz="2200" b="1" dirty="0"/>
              <a:t>	Summer	$54,000	$62,000</a:t>
            </a:r>
            <a:endParaRPr lang="en-US" sz="2200" dirty="0"/>
          </a:p>
          <a:p>
            <a:pPr marL="0" indent="0">
              <a:buNone/>
            </a:pPr>
            <a:r>
              <a:rPr lang="en-US" sz="2200" b="1" dirty="0"/>
              <a:t>	Fall		$102,000	$118,000</a:t>
            </a:r>
            <a:endParaRPr lang="en-US" sz="2200" dirty="0"/>
          </a:p>
          <a:p>
            <a:pPr marL="0" indent="0">
              <a:buNone/>
            </a:pPr>
            <a:r>
              <a:rPr lang="en-US" sz="2200" b="1" dirty="0"/>
              <a:t>	Winter		$233,000	$267,000</a:t>
            </a:r>
            <a:endParaRPr lang="en-US" sz="2200" dirty="0"/>
          </a:p>
          <a:p>
            <a:endParaRPr lang="en-US" sz="2400" dirty="0"/>
          </a:p>
        </p:txBody>
      </p:sp>
    </p:spTree>
    <p:extLst>
      <p:ext uri="{BB962C8B-B14F-4D97-AF65-F5344CB8AC3E}">
        <p14:creationId xmlns:p14="http://schemas.microsoft.com/office/powerpoint/2010/main" xmlns="" val="2184997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Insert a Chart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10"/>
            </a:pPr>
            <a:r>
              <a:rPr lang="en-US" sz="2400" dirty="0" smtClean="0"/>
              <a:t> Close </a:t>
            </a:r>
            <a:r>
              <a:rPr lang="en-US" sz="2400" dirty="0"/>
              <a:t>Excel </a:t>
            </a:r>
            <a:r>
              <a:rPr lang="en-US" sz="2400" dirty="0" smtClean="0"/>
              <a:t/>
            </a:r>
            <a:br>
              <a:rPr lang="en-US" sz="2400" dirty="0" smtClean="0"/>
            </a:br>
            <a:r>
              <a:rPr lang="en-US" sz="2400" dirty="0" smtClean="0"/>
              <a:t>and return </a:t>
            </a:r>
            <a:r>
              <a:rPr lang="en-US" sz="2400" dirty="0"/>
              <a:t>to </a:t>
            </a:r>
            <a:r>
              <a:rPr lang="en-US" sz="2400" dirty="0" smtClean="0"/>
              <a:t/>
            </a:r>
            <a:br>
              <a:rPr lang="en-US" sz="2400" dirty="0" smtClean="0"/>
            </a:br>
            <a:r>
              <a:rPr lang="en-US" sz="2400" dirty="0" smtClean="0"/>
              <a:t>PowerPoint</a:t>
            </a:r>
            <a:r>
              <a:rPr lang="en-US" sz="2400" dirty="0"/>
              <a:t>. The </a:t>
            </a:r>
            <a:r>
              <a:rPr lang="en-US" sz="2400" dirty="0" smtClean="0"/>
              <a:t/>
            </a:r>
            <a:br>
              <a:rPr lang="en-US" sz="2400" dirty="0" smtClean="0"/>
            </a:br>
            <a:r>
              <a:rPr lang="en-US" sz="2400" dirty="0" smtClean="0"/>
              <a:t>chart </a:t>
            </a:r>
            <a:r>
              <a:rPr lang="en-US" sz="2400" dirty="0"/>
              <a:t>appears </a:t>
            </a:r>
            <a:r>
              <a:rPr lang="en-US" sz="2400" dirty="0" smtClean="0"/>
              <a:t/>
            </a:r>
            <a:br>
              <a:rPr lang="en-US" sz="2400" dirty="0" smtClean="0"/>
            </a:br>
            <a:r>
              <a:rPr lang="en-US" sz="2400" dirty="0" smtClean="0"/>
              <a:t>with </a:t>
            </a:r>
            <a:r>
              <a:rPr lang="en-US" sz="2400" dirty="0"/>
              <a:t>the data you </a:t>
            </a:r>
            <a:r>
              <a:rPr lang="en-US" sz="2400" dirty="0" smtClean="0"/>
              <a:t/>
            </a:r>
            <a:br>
              <a:rPr lang="en-US" sz="2400" dirty="0" smtClean="0"/>
            </a:br>
            <a:r>
              <a:rPr lang="en-US" sz="2400" dirty="0" smtClean="0"/>
              <a:t>entered</a:t>
            </a:r>
            <a:r>
              <a:rPr lang="en-US" sz="2400" dirty="0"/>
              <a:t>, as </a:t>
            </a:r>
            <a:r>
              <a:rPr lang="en-US" sz="2400" dirty="0" smtClean="0"/>
              <a:t>shown </a:t>
            </a:r>
            <a:br>
              <a:rPr lang="en-US" sz="2400" dirty="0" smtClean="0"/>
            </a:br>
            <a:r>
              <a:rPr lang="en-US" sz="2400" dirty="0" smtClean="0"/>
              <a:t>below.</a:t>
            </a:r>
            <a:endParaRPr lang="en-US" sz="2400" dirty="0"/>
          </a:p>
          <a:p>
            <a:pPr lvl="0"/>
            <a:r>
              <a:rPr lang="en-US" sz="2400" b="1" dirty="0"/>
              <a:t>SAVE</a:t>
            </a:r>
            <a:r>
              <a:rPr lang="en-US" sz="2400" dirty="0"/>
              <a:t> the </a:t>
            </a:r>
            <a:r>
              <a:rPr lang="en-US" sz="2400" dirty="0" smtClean="0"/>
              <a:t/>
            </a:r>
            <a:br>
              <a:rPr lang="en-US" sz="2400" dirty="0" smtClean="0"/>
            </a:br>
            <a:r>
              <a:rPr lang="en-US" sz="2400" dirty="0" smtClean="0"/>
              <a:t>presentation</a:t>
            </a:r>
            <a:r>
              <a:rPr lang="en-US" sz="2400" dirty="0"/>
              <a:t>. </a:t>
            </a:r>
          </a:p>
          <a:p>
            <a:r>
              <a:rPr lang="en-US" sz="2400" b="1" dirty="0"/>
              <a:t>LEAVE</a:t>
            </a:r>
            <a:r>
              <a:rPr lang="en-US" sz="2400" dirty="0"/>
              <a:t> the </a:t>
            </a:r>
            <a:r>
              <a:rPr lang="en-US" sz="2400" dirty="0" smtClean="0"/>
              <a:t/>
            </a:r>
            <a:br>
              <a:rPr lang="en-US" sz="2400" dirty="0" smtClean="0"/>
            </a:br>
            <a:r>
              <a:rPr lang="en-US" sz="2400" dirty="0" smtClean="0"/>
              <a:t>presentation </a:t>
            </a:r>
            <a:br>
              <a:rPr lang="en-US" sz="2400" dirty="0" smtClean="0"/>
            </a:br>
            <a:r>
              <a:rPr lang="en-US" sz="2400" dirty="0" smtClean="0"/>
              <a:t>open </a:t>
            </a:r>
            <a:r>
              <a:rPr lang="en-US" sz="2400" dirty="0"/>
              <a:t>to use in </a:t>
            </a:r>
            <a:r>
              <a:rPr lang="en-US" sz="2400" dirty="0" smtClean="0"/>
              <a:t>the </a:t>
            </a:r>
            <a:r>
              <a:rPr lang="en-US" sz="2400" dirty="0"/>
              <a:t>next exercise</a:t>
            </a:r>
            <a:r>
              <a:rPr lang="en-US" sz="2400" dirty="0" smtClean="0"/>
              <a:t>.</a:t>
            </a:r>
            <a:endParaRPr lang="en-US" sz="2400" dirty="0"/>
          </a:p>
        </p:txBody>
      </p:sp>
      <p:pic>
        <p:nvPicPr>
          <p:cNvPr id="2" name="Picture 1" descr="06.04.png"/>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511313" y="1719848"/>
            <a:ext cx="4951968" cy="3906333"/>
          </a:xfrm>
          <a:prstGeom prst="rect">
            <a:avLst/>
          </a:prstGeom>
        </p:spPr>
      </p:pic>
    </p:spTree>
    <p:extLst>
      <p:ext uri="{BB962C8B-B14F-4D97-AF65-F5344CB8AC3E}">
        <p14:creationId xmlns:p14="http://schemas.microsoft.com/office/powerpoint/2010/main" xmlns="" val="1104774822"/>
      </p:ext>
    </p:extLst>
  </p:cSld>
  <p:clrMapOvr>
    <a:masterClrMapping/>
  </p:clrMapOvr>
</p:sld>
</file>

<file path=ppt/theme/theme1.xml><?xml version="1.0" encoding="utf-8"?>
<a:theme xmlns:a="http://schemas.openxmlformats.org/drawingml/2006/main" name="template">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Franklin Gothic Medium"/>
        <a:ea typeface=""/>
        <a:cs typeface=""/>
      </a:majorFont>
      <a:minorFont>
        <a:latin typeface="Franklin Gothic Book"/>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template</Template>
  <TotalTime>0</TotalTime>
  <Words>4424</Words>
  <Application>Microsoft Office PowerPoint</Application>
  <PresentationFormat>On-screen Show (4:3)</PresentationFormat>
  <Paragraphs>372</Paragraphs>
  <Slides>65</Slides>
  <Notes>65</Notes>
  <HiddenSlides>0</HiddenSlides>
  <MMClips>0</MMClips>
  <ScaleCrop>false</ScaleCrop>
  <HeadingPairs>
    <vt:vector size="4" baseType="variant">
      <vt:variant>
        <vt:lpstr>Theme</vt:lpstr>
      </vt:variant>
      <vt:variant>
        <vt:i4>1</vt:i4>
      </vt:variant>
      <vt:variant>
        <vt:lpstr>Slide Titles</vt:lpstr>
      </vt:variant>
      <vt:variant>
        <vt:i4>65</vt:i4>
      </vt:variant>
    </vt:vector>
  </HeadingPairs>
  <TitlesOfParts>
    <vt:vector size="66" baseType="lpstr">
      <vt:lpstr>template</vt:lpstr>
      <vt:lpstr>Using Charts in a  Presentation</vt:lpstr>
      <vt:lpstr>Objectives</vt:lpstr>
      <vt:lpstr>Software Orientation</vt:lpstr>
      <vt:lpstr>Building Charts</vt:lpstr>
      <vt:lpstr>Inserting a Chart from a Content Placeholder</vt:lpstr>
      <vt:lpstr>Step-by-Step: Insert a Chart</vt:lpstr>
      <vt:lpstr>Step-by-Step: Insert a Chart</vt:lpstr>
      <vt:lpstr>Step-by-Step: Insert a Chart</vt:lpstr>
      <vt:lpstr>Step-by-Step: Insert a Chart</vt:lpstr>
      <vt:lpstr>Step-by-Step: Insert a Chart</vt:lpstr>
      <vt:lpstr>Step-by-Step: Insert a Chart</vt:lpstr>
      <vt:lpstr>Choosing a Different Chart Type</vt:lpstr>
      <vt:lpstr>Step-by-Step: Choose a Different Chart Type</vt:lpstr>
      <vt:lpstr>Step-by-Step: Choose a Different Chart Type</vt:lpstr>
      <vt:lpstr>Step-by-Step: Choose a Different Chart Type</vt:lpstr>
      <vt:lpstr>Applying a Different Chart Layout</vt:lpstr>
      <vt:lpstr>Step-by-Step: Apply a Different Chart Layout</vt:lpstr>
      <vt:lpstr>Step-by-Step: Apply a Different Chart Layout</vt:lpstr>
      <vt:lpstr>Formatting Charts with Quick Styles</vt:lpstr>
      <vt:lpstr>Step-by-Step: Apply a Quick Style to a Chart</vt:lpstr>
      <vt:lpstr>Step-by-Step: Apply a Quick Style to a Chart</vt:lpstr>
      <vt:lpstr>Modifying Chart Data and Elements</vt:lpstr>
      <vt:lpstr>Editing a Chart’s Data</vt:lpstr>
      <vt:lpstr>Step-by-Step: Edit a Chart’s Data</vt:lpstr>
      <vt:lpstr>Step-by-Step: Edit a Chart’s Data</vt:lpstr>
      <vt:lpstr>Step-by-Step: Edit a Chart’s Data</vt:lpstr>
      <vt:lpstr>Step-by-Step: Edit a Chart’s Data</vt:lpstr>
      <vt:lpstr>Adding and Deleting Chart Elements</vt:lpstr>
      <vt:lpstr>Step-by-Step: Add and Delete Chart Elements</vt:lpstr>
      <vt:lpstr>Step-by-Step: Add and Delete Chart Elements</vt:lpstr>
      <vt:lpstr>Step-by-Step: Add and Delete Chart Elements</vt:lpstr>
      <vt:lpstr>Step-by-Step: Add and Delete Chart Elements</vt:lpstr>
      <vt:lpstr>Step-by-Step: Add and Delete Chart Elements</vt:lpstr>
      <vt:lpstr>Adjusting and Formatting Chart Axes</vt:lpstr>
      <vt:lpstr>Step-by-Step: Adjust a Chart Axis</vt:lpstr>
      <vt:lpstr>Step-by-Step: Adjust a Chart Axis</vt:lpstr>
      <vt:lpstr>Step-by-Step: Adjust a Chart Axis</vt:lpstr>
      <vt:lpstr>Manually Formatting a Chart</vt:lpstr>
      <vt:lpstr>Positioning Chart Elements</vt:lpstr>
      <vt:lpstr>Step-by-Step: Reposition Chart Elements</vt:lpstr>
      <vt:lpstr>Step-by-Step: Reposition Chart Elements</vt:lpstr>
      <vt:lpstr>Step-by-Step: Reposition Chart Elements</vt:lpstr>
      <vt:lpstr>Resizing and Moving a Chart</vt:lpstr>
      <vt:lpstr>Step-by-Step: Resize and Move a Chart</vt:lpstr>
      <vt:lpstr>Step-by-Step: Resize and Move a Chart</vt:lpstr>
      <vt:lpstr>Changing the Fill of the Chart Area</vt:lpstr>
      <vt:lpstr>Step-by-Step: Change the Chart Area Fill</vt:lpstr>
      <vt:lpstr>Step-by-Step: Change the Chart Area Fill</vt:lpstr>
      <vt:lpstr>Step-by-Step: Change the Chart Area Fill</vt:lpstr>
      <vt:lpstr>Step-by-Step: Change the Chart Area Fill</vt:lpstr>
      <vt:lpstr>Applying a Border to the Chart Area</vt:lpstr>
      <vt:lpstr>Step-by-Step: Apply a Chart’s Border</vt:lpstr>
      <vt:lpstr>Step-by-Step: Apply a Chart’s Border</vt:lpstr>
      <vt:lpstr>Applying Formatting Effects</vt:lpstr>
      <vt:lpstr>Step-by-Step: Apply Formatting Effects</vt:lpstr>
      <vt:lpstr>Step-by-Step: Apply Formatting Effects</vt:lpstr>
      <vt:lpstr>Formatting a Chart’s Data Series</vt:lpstr>
      <vt:lpstr>Step-by-Step: Format a Chart’s Data Series</vt:lpstr>
      <vt:lpstr>Step-by-Step: Format a Chart’s Data Series</vt:lpstr>
      <vt:lpstr>Step-by-Step: Format a Chart’s Data Series</vt:lpstr>
      <vt:lpstr>Step-by-Step: Format a Chart’s Data Series</vt:lpstr>
      <vt:lpstr>Adding a Hyperlink</vt:lpstr>
      <vt:lpstr>Step-by-Step: Add a Hyperlink</vt:lpstr>
      <vt:lpstr>Step-by-Step:</vt:lpstr>
      <vt:lpstr>Lesson Summary</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Overview</dc:title>
  <dc:creator>Box Twelve Communications, Inc.</dc:creator>
  <cp:lastModifiedBy>JLartz</cp:lastModifiedBy>
  <cp:revision>231</cp:revision>
  <dcterms:created xsi:type="dcterms:W3CDTF">2011-08-08T12:10:51Z</dcterms:created>
  <dcterms:modified xsi:type="dcterms:W3CDTF">2011-09-01T16:19:00Z</dcterms:modified>
</cp:coreProperties>
</file>